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61" r:id="rId3"/>
    <p:sldId id="264" r:id="rId4"/>
    <p:sldId id="265" r:id="rId5"/>
    <p:sldId id="263" r:id="rId6"/>
    <p:sldId id="268" r:id="rId7"/>
    <p:sldId id="267" r:id="rId8"/>
    <p:sldId id="269" r:id="rId9"/>
    <p:sldId id="270" r:id="rId10"/>
    <p:sldId id="271" r:id="rId11"/>
    <p:sldId id="272" r:id="rId12"/>
    <p:sldId id="273" r:id="rId13"/>
    <p:sldId id="266" r:id="rId14"/>
    <p:sldId id="258" r:id="rId15"/>
    <p:sldId id="259" r:id="rId16"/>
    <p:sldId id="260" r:id="rId17"/>
    <p:sldId id="274" r:id="rId18"/>
    <p:sldId id="275" r:id="rId19"/>
    <p:sldId id="276" r:id="rId20"/>
    <p:sldId id="280" r:id="rId21"/>
    <p:sldId id="277" r:id="rId22"/>
    <p:sldId id="278" r:id="rId23"/>
    <p:sldId id="281" r:id="rId24"/>
    <p:sldId id="279" r:id="rId25"/>
    <p:sldId id="262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471" autoAdjust="0"/>
  </p:normalViewPr>
  <p:slideViewPr>
    <p:cSldViewPr snapToGrid="0">
      <p:cViewPr varScale="1">
        <p:scale>
          <a:sx n="71" d="100"/>
          <a:sy n="71" d="100"/>
        </p:scale>
        <p:origin x="126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EF9578-049F-47E1-9340-B17BA5311A1A}" type="datetimeFigureOut">
              <a:rPr lang="zh-CN" altLang="en-US" smtClean="0"/>
              <a:t>2018/12/13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CAF1E8-32C2-4827-B7E4-D1A32EF54B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4338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彩色图像近似为多个灰度图像</a:t>
            </a:r>
            <a:endParaRPr lang="en-US" altLang="zh-CN" dirty="0" smtClean="0"/>
          </a:p>
          <a:p>
            <a:r>
              <a:rPr lang="zh-CN" altLang="en-US" dirty="0" smtClean="0"/>
              <a:t>沿着</a:t>
            </a:r>
            <a:r>
              <a:rPr lang="en-US" altLang="zh-CN" dirty="0" smtClean="0"/>
              <a:t>x</a:t>
            </a:r>
            <a:r>
              <a:rPr lang="zh-CN" altLang="en-US" dirty="0" smtClean="0"/>
              <a:t>方向取样</a:t>
            </a:r>
            <a:r>
              <a:rPr lang="en-US" altLang="zh-CN" dirty="0" smtClean="0"/>
              <a:t>M</a:t>
            </a:r>
            <a:r>
              <a:rPr lang="zh-CN" altLang="en-US" dirty="0" smtClean="0"/>
              <a:t>个点，沿</a:t>
            </a:r>
            <a:r>
              <a:rPr lang="en-US" altLang="zh-CN" dirty="0" smtClean="0"/>
              <a:t>y</a:t>
            </a:r>
            <a:r>
              <a:rPr lang="zh-CN" altLang="en-US" dirty="0" smtClean="0"/>
              <a:t>方向取样</a:t>
            </a:r>
            <a:r>
              <a:rPr lang="en-US" altLang="zh-CN" dirty="0" smtClean="0"/>
              <a:t>N</a:t>
            </a:r>
            <a:r>
              <a:rPr lang="zh-CN" altLang="en-US" dirty="0" smtClean="0"/>
              <a:t>个点</a:t>
            </a:r>
            <a:endParaRPr lang="en-US" altLang="zh-CN" dirty="0" smtClean="0"/>
          </a:p>
          <a:p>
            <a:r>
              <a:rPr lang="zh-CN" altLang="en-US" dirty="0" smtClean="0"/>
              <a:t>取样：取样密度</a:t>
            </a:r>
            <a:endParaRPr lang="en-US" altLang="zh-CN" dirty="0" smtClean="0"/>
          </a:p>
          <a:p>
            <a:r>
              <a:rPr lang="zh-CN" altLang="en-US" dirty="0" smtClean="0"/>
              <a:t>量化：以多少等级表示样本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AF1E8-32C2-4827-B7E4-D1A32EF54BB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370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沿着</a:t>
            </a:r>
            <a:r>
              <a:rPr lang="en-US" altLang="zh-CN" dirty="0" smtClean="0"/>
              <a:t>x</a:t>
            </a:r>
            <a:r>
              <a:rPr lang="zh-CN" altLang="en-US" dirty="0" smtClean="0"/>
              <a:t>方向取样</a:t>
            </a:r>
            <a:r>
              <a:rPr lang="en-US" altLang="zh-CN" dirty="0" smtClean="0"/>
              <a:t>M</a:t>
            </a:r>
            <a:r>
              <a:rPr lang="zh-CN" altLang="en-US" dirty="0" smtClean="0"/>
              <a:t>个点，沿</a:t>
            </a:r>
            <a:r>
              <a:rPr lang="en-US" altLang="zh-CN" dirty="0" smtClean="0"/>
              <a:t>y</a:t>
            </a:r>
            <a:r>
              <a:rPr lang="zh-CN" altLang="en-US" dirty="0" smtClean="0"/>
              <a:t>方向取样</a:t>
            </a:r>
            <a:r>
              <a:rPr lang="en-US" altLang="zh-CN" dirty="0" smtClean="0"/>
              <a:t>N</a:t>
            </a:r>
            <a:r>
              <a:rPr lang="zh-CN" altLang="en-US" dirty="0" smtClean="0"/>
              <a:t>个点</a:t>
            </a:r>
            <a:endParaRPr lang="en-US" altLang="zh-CN" dirty="0" smtClean="0"/>
          </a:p>
          <a:p>
            <a:r>
              <a:rPr lang="zh-CN" altLang="en-US" dirty="0" smtClean="0"/>
              <a:t>取样：取样密度</a:t>
            </a:r>
            <a:endParaRPr lang="en-US" altLang="zh-CN" dirty="0" smtClean="0"/>
          </a:p>
          <a:p>
            <a:r>
              <a:rPr lang="zh-CN" altLang="en-US" dirty="0" smtClean="0"/>
              <a:t>量化：以多少等级表示样本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AF1E8-32C2-4827-B7E4-D1A32EF54BB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82933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DCT</a:t>
            </a:r>
            <a:r>
              <a:rPr lang="zh-CN" altLang="en-US" dirty="0" smtClean="0"/>
              <a:t>转换后的数组中第一个是一个直线数据，因此又被称为“直流数据”，简称</a:t>
            </a:r>
            <a:r>
              <a:rPr lang="en-US" altLang="zh-CN" dirty="0" smtClean="0"/>
              <a:t>DC</a:t>
            </a:r>
            <a:r>
              <a:rPr lang="zh-CN" altLang="en-US" dirty="0" smtClean="0"/>
              <a:t>，后面的数据被称为“交流数据”，简称</a:t>
            </a:r>
            <a:r>
              <a:rPr lang="en-US" altLang="zh-CN" dirty="0" smtClean="0"/>
              <a:t>AC</a:t>
            </a:r>
            <a:r>
              <a:rPr lang="zh-CN" altLang="en-US" dirty="0" smtClean="0"/>
              <a:t>，这个称呼起源于信号分析中的术语。</a:t>
            </a:r>
            <a:endParaRPr lang="en-US" altLang="zh-CN" dirty="0" smtClean="0"/>
          </a:p>
          <a:p>
            <a:r>
              <a:rPr lang="zh-CN" altLang="en-US" dirty="0" smtClean="0"/>
              <a:t>可以看到，数据经过</a:t>
            </a:r>
            <a:r>
              <a:rPr lang="en-US" altLang="zh-CN" dirty="0" smtClean="0"/>
              <a:t>DCT</a:t>
            </a:r>
            <a:r>
              <a:rPr lang="zh-CN" altLang="en-US" dirty="0" smtClean="0"/>
              <a:t>变化后，被明显分成了直流分量和交流分量两部分，为后面的进一步压缩起到了充分的铺垫作用，可以说是整个</a:t>
            </a:r>
            <a:r>
              <a:rPr lang="en-US" altLang="zh-CN" dirty="0" smtClean="0"/>
              <a:t>JPEG</a:t>
            </a:r>
            <a:r>
              <a:rPr lang="zh-CN" altLang="en-US" dirty="0" smtClean="0"/>
              <a:t>中最重要的一步，后面我们会介绍数据量化。</a:t>
            </a:r>
            <a:endParaRPr lang="en-US" altLang="zh-CN" dirty="0" smtClean="0"/>
          </a:p>
          <a:p>
            <a:r>
              <a:rPr lang="zh-CN" altLang="en-US" dirty="0" smtClean="0"/>
              <a:t>将低频部分集中在每个</a:t>
            </a:r>
            <a:r>
              <a:rPr lang="en-US" altLang="zh-CN" dirty="0" smtClean="0"/>
              <a:t>8*8</a:t>
            </a:r>
            <a:r>
              <a:rPr lang="zh-CN" altLang="en-US" dirty="0" smtClean="0"/>
              <a:t>块的左上角，高频部分在右下角，所谓</a:t>
            </a:r>
            <a:r>
              <a:rPr lang="en-US" altLang="zh-CN" dirty="0" smtClean="0"/>
              <a:t>JPEG</a:t>
            </a:r>
            <a:r>
              <a:rPr lang="zh-CN" altLang="en-US" dirty="0" smtClean="0"/>
              <a:t>的有损压缩，损的是量化过程中的高频部分。为什么呢？因为有这样一个前提：低频部分比高频部分要重要得多，</a:t>
            </a:r>
            <a:r>
              <a:rPr lang="en-US" altLang="zh-CN" dirty="0" err="1" smtClean="0"/>
              <a:t>romove</a:t>
            </a:r>
            <a:r>
              <a:rPr lang="en-US" altLang="zh-CN" dirty="0" smtClean="0"/>
              <a:t> 50%</a:t>
            </a:r>
            <a:r>
              <a:rPr lang="zh-CN" altLang="en-US" dirty="0" smtClean="0"/>
              <a:t>的高频信息可能对于编码信息只损失了</a:t>
            </a:r>
            <a:r>
              <a:rPr lang="en-US" altLang="zh-CN" dirty="0" smtClean="0"/>
              <a:t>5%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AF1E8-32C2-4827-B7E4-D1A32EF54BB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5733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DCT</a:t>
            </a:r>
            <a:r>
              <a:rPr lang="zh-CN" altLang="en-US" dirty="0" smtClean="0"/>
              <a:t>转换后的数组中第一个是一个直线数据，因此又被称为“直流数据”，简称</a:t>
            </a:r>
            <a:r>
              <a:rPr lang="en-US" altLang="zh-CN" dirty="0" smtClean="0"/>
              <a:t>DC</a:t>
            </a:r>
            <a:r>
              <a:rPr lang="zh-CN" altLang="en-US" dirty="0" smtClean="0"/>
              <a:t>，后面的数据被称为“交流数据”，简称</a:t>
            </a:r>
            <a:r>
              <a:rPr lang="en-US" altLang="zh-CN" dirty="0" smtClean="0"/>
              <a:t>AC</a:t>
            </a:r>
            <a:r>
              <a:rPr lang="zh-CN" altLang="en-US" dirty="0" smtClean="0"/>
              <a:t>，这个称呼起源于信号分析中的术语。</a:t>
            </a:r>
            <a:endParaRPr lang="en-US" altLang="zh-CN" dirty="0" smtClean="0"/>
          </a:p>
          <a:p>
            <a:r>
              <a:rPr lang="zh-CN" altLang="en-US" dirty="0" smtClean="0"/>
              <a:t>可以看到，数据经过</a:t>
            </a:r>
            <a:r>
              <a:rPr lang="en-US" altLang="zh-CN" dirty="0" smtClean="0"/>
              <a:t>DCT</a:t>
            </a:r>
            <a:r>
              <a:rPr lang="zh-CN" altLang="en-US" dirty="0" smtClean="0"/>
              <a:t>变化后，被明显分成了直流分量和交流分量两部分，为后面的进一步压缩起到了充分的铺垫作用，可以说是整个</a:t>
            </a:r>
            <a:r>
              <a:rPr lang="en-US" altLang="zh-CN" dirty="0" smtClean="0"/>
              <a:t>JPEG</a:t>
            </a:r>
            <a:r>
              <a:rPr lang="zh-CN" altLang="en-US" dirty="0" smtClean="0"/>
              <a:t>中最重要的一步，后面我们会介绍数据量化。</a:t>
            </a:r>
            <a:endParaRPr lang="en-US" altLang="zh-CN" dirty="0" smtClean="0"/>
          </a:p>
          <a:p>
            <a:r>
              <a:rPr lang="zh-CN" altLang="en-US" dirty="0" smtClean="0"/>
              <a:t>将低频部分集中在每个</a:t>
            </a:r>
            <a:r>
              <a:rPr lang="en-US" altLang="zh-CN" dirty="0" smtClean="0"/>
              <a:t>8*8</a:t>
            </a:r>
            <a:r>
              <a:rPr lang="zh-CN" altLang="en-US" dirty="0" smtClean="0"/>
              <a:t>块的左上角，高频部分在右下角，所谓</a:t>
            </a:r>
            <a:r>
              <a:rPr lang="en-US" altLang="zh-CN" dirty="0" smtClean="0"/>
              <a:t>JPEG</a:t>
            </a:r>
            <a:r>
              <a:rPr lang="zh-CN" altLang="en-US" dirty="0" smtClean="0"/>
              <a:t>的有损压缩，损的是量化过程中的高频部分。为什么呢？因为有这样一个前提：低频部分比高频部分要重要得多，</a:t>
            </a:r>
            <a:r>
              <a:rPr lang="en-US" altLang="zh-CN" dirty="0" err="1" smtClean="0"/>
              <a:t>romove</a:t>
            </a:r>
            <a:r>
              <a:rPr lang="en-US" altLang="zh-CN" dirty="0" smtClean="0"/>
              <a:t> 50%</a:t>
            </a:r>
            <a:r>
              <a:rPr lang="zh-CN" altLang="en-US" dirty="0" smtClean="0"/>
              <a:t>的高频信息可能对于编码信息只损失了</a:t>
            </a:r>
            <a:r>
              <a:rPr lang="en-US" altLang="zh-CN" dirty="0" smtClean="0"/>
              <a:t>5%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AF1E8-32C2-4827-B7E4-D1A32EF54BB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46761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DCT</a:t>
            </a:r>
            <a:r>
              <a:rPr lang="zh-CN" altLang="en-US" dirty="0" smtClean="0"/>
              <a:t>转换后的数组中第一个是一个直线数据，因此又被称为“直流数据”，简称</a:t>
            </a:r>
            <a:r>
              <a:rPr lang="en-US" altLang="zh-CN" dirty="0" smtClean="0"/>
              <a:t>DC</a:t>
            </a:r>
            <a:r>
              <a:rPr lang="zh-CN" altLang="en-US" dirty="0" smtClean="0"/>
              <a:t>，后面的数据被称为“交流数据”，简称</a:t>
            </a:r>
            <a:r>
              <a:rPr lang="en-US" altLang="zh-CN" dirty="0" smtClean="0"/>
              <a:t>AC</a:t>
            </a:r>
            <a:r>
              <a:rPr lang="zh-CN" altLang="en-US" dirty="0" smtClean="0"/>
              <a:t>，这个称呼起源于信号分析中的术语。</a:t>
            </a:r>
            <a:endParaRPr lang="en-US" altLang="zh-CN" dirty="0" smtClean="0"/>
          </a:p>
          <a:p>
            <a:r>
              <a:rPr lang="zh-CN" altLang="en-US" dirty="0" smtClean="0"/>
              <a:t>可以看到，数据经过</a:t>
            </a:r>
            <a:r>
              <a:rPr lang="en-US" altLang="zh-CN" dirty="0" smtClean="0"/>
              <a:t>DCT</a:t>
            </a:r>
            <a:r>
              <a:rPr lang="zh-CN" altLang="en-US" dirty="0" smtClean="0"/>
              <a:t>变化后，被明显分成了直流分量和交流分量两部分，为后面的进一步压缩起到了充分的铺垫作用，可以说是整个</a:t>
            </a:r>
            <a:r>
              <a:rPr lang="en-US" altLang="zh-CN" dirty="0" smtClean="0"/>
              <a:t>JPEG</a:t>
            </a:r>
            <a:r>
              <a:rPr lang="zh-CN" altLang="en-US" dirty="0" smtClean="0"/>
              <a:t>中最重要的一步，后面我们会介绍数据量化。</a:t>
            </a:r>
            <a:endParaRPr lang="en-US" altLang="zh-CN" dirty="0" smtClean="0"/>
          </a:p>
          <a:p>
            <a:r>
              <a:rPr lang="zh-CN" altLang="en-US" dirty="0" smtClean="0"/>
              <a:t>将低频部分集中在每个</a:t>
            </a:r>
            <a:r>
              <a:rPr lang="en-US" altLang="zh-CN" dirty="0" smtClean="0"/>
              <a:t>8*8</a:t>
            </a:r>
            <a:r>
              <a:rPr lang="zh-CN" altLang="en-US" dirty="0" smtClean="0"/>
              <a:t>块的左上角，高频部分在右下角，所谓</a:t>
            </a:r>
            <a:r>
              <a:rPr lang="en-US" altLang="zh-CN" dirty="0" smtClean="0"/>
              <a:t>JPEG</a:t>
            </a:r>
            <a:r>
              <a:rPr lang="zh-CN" altLang="en-US" dirty="0" smtClean="0"/>
              <a:t>的有损压缩，损的是量化过程中的高频部分。为什么呢？因为有这样一个前提：低频部分比高频部分要重要得多，</a:t>
            </a:r>
            <a:r>
              <a:rPr lang="en-US" altLang="zh-CN" dirty="0" err="1" smtClean="0"/>
              <a:t>romove</a:t>
            </a:r>
            <a:r>
              <a:rPr lang="en-US" altLang="zh-CN" dirty="0" smtClean="0"/>
              <a:t> 50%</a:t>
            </a:r>
            <a:r>
              <a:rPr lang="zh-CN" altLang="en-US" dirty="0" smtClean="0"/>
              <a:t>的高频信息可能对于编码信息只损失了</a:t>
            </a:r>
            <a:r>
              <a:rPr lang="en-US" altLang="zh-CN" dirty="0" smtClean="0"/>
              <a:t>5%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AF1E8-32C2-4827-B7E4-D1A32EF54BB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46761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DCT</a:t>
            </a:r>
            <a:r>
              <a:rPr lang="zh-CN" altLang="en-US" dirty="0" smtClean="0"/>
              <a:t>转换后的数组中第一个是一个直线数据，因此又被称为“直流数据”，简称</a:t>
            </a:r>
            <a:r>
              <a:rPr lang="en-US" altLang="zh-CN" dirty="0" smtClean="0"/>
              <a:t>DC</a:t>
            </a:r>
            <a:r>
              <a:rPr lang="zh-CN" altLang="en-US" dirty="0" smtClean="0"/>
              <a:t>，后面的数据被称为“交流数据”，简称</a:t>
            </a:r>
            <a:r>
              <a:rPr lang="en-US" altLang="zh-CN" dirty="0" smtClean="0"/>
              <a:t>AC</a:t>
            </a:r>
            <a:r>
              <a:rPr lang="zh-CN" altLang="en-US" dirty="0" smtClean="0"/>
              <a:t>，这个称呼起源于信号分析中的术语。</a:t>
            </a:r>
            <a:endParaRPr lang="en-US" altLang="zh-CN" dirty="0" smtClean="0"/>
          </a:p>
          <a:p>
            <a:r>
              <a:rPr lang="zh-CN" altLang="en-US" dirty="0" smtClean="0"/>
              <a:t>可以看到，数据经过</a:t>
            </a:r>
            <a:r>
              <a:rPr lang="en-US" altLang="zh-CN" dirty="0" smtClean="0"/>
              <a:t>DCT</a:t>
            </a:r>
            <a:r>
              <a:rPr lang="zh-CN" altLang="en-US" dirty="0" smtClean="0"/>
              <a:t>变化后，被明显分成了直流分量和交流分量两部分，为后面的进一步压缩起到了充分的铺垫作用，可以说是整个</a:t>
            </a:r>
            <a:r>
              <a:rPr lang="en-US" altLang="zh-CN" dirty="0" smtClean="0"/>
              <a:t>JPEG</a:t>
            </a:r>
            <a:r>
              <a:rPr lang="zh-CN" altLang="en-US" dirty="0" smtClean="0"/>
              <a:t>中最重要的一步，后面我们会介绍数据量化。</a:t>
            </a:r>
            <a:endParaRPr lang="en-US" altLang="zh-CN" dirty="0" smtClean="0"/>
          </a:p>
          <a:p>
            <a:r>
              <a:rPr lang="zh-CN" altLang="en-US" dirty="0" smtClean="0"/>
              <a:t>将低频部分集中在每个</a:t>
            </a:r>
            <a:r>
              <a:rPr lang="en-US" altLang="zh-CN" dirty="0" smtClean="0"/>
              <a:t>8*8</a:t>
            </a:r>
            <a:r>
              <a:rPr lang="zh-CN" altLang="en-US" dirty="0" smtClean="0"/>
              <a:t>块的左上角，高频部分在右下角，所谓</a:t>
            </a:r>
            <a:r>
              <a:rPr lang="en-US" altLang="zh-CN" dirty="0" smtClean="0"/>
              <a:t>JPEG</a:t>
            </a:r>
            <a:r>
              <a:rPr lang="zh-CN" altLang="en-US" dirty="0" smtClean="0"/>
              <a:t>的有损压缩，损的是量化过程中的高频部分。为什么呢？因为有这样一个前提：低频部分比高频部分要重要得多，</a:t>
            </a:r>
            <a:r>
              <a:rPr lang="en-US" altLang="zh-CN" dirty="0" err="1" smtClean="0"/>
              <a:t>romove</a:t>
            </a:r>
            <a:r>
              <a:rPr lang="en-US" altLang="zh-CN" dirty="0" smtClean="0"/>
              <a:t> 50%</a:t>
            </a:r>
            <a:r>
              <a:rPr lang="zh-CN" altLang="en-US" dirty="0" smtClean="0"/>
              <a:t>的高频信息可能对于编码信息只损失了</a:t>
            </a:r>
            <a:r>
              <a:rPr lang="en-US" altLang="zh-CN" dirty="0" smtClean="0"/>
              <a:t>5%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AF1E8-32C2-4827-B7E4-D1A32EF54BB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46761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DCT</a:t>
            </a:r>
            <a:r>
              <a:rPr lang="zh-CN" altLang="en-US" dirty="0" smtClean="0"/>
              <a:t>转换后的数组中第一个是一个直线数据，因此又被称为“直流数据”，简称</a:t>
            </a:r>
            <a:r>
              <a:rPr lang="en-US" altLang="zh-CN" dirty="0" smtClean="0"/>
              <a:t>DC</a:t>
            </a:r>
            <a:r>
              <a:rPr lang="zh-CN" altLang="en-US" dirty="0" smtClean="0"/>
              <a:t>，后面的数据被称为“交流数据”，简称</a:t>
            </a:r>
            <a:r>
              <a:rPr lang="en-US" altLang="zh-CN" dirty="0" smtClean="0"/>
              <a:t>AC</a:t>
            </a:r>
            <a:r>
              <a:rPr lang="zh-CN" altLang="en-US" dirty="0" smtClean="0"/>
              <a:t>，这个称呼起源于信号分析中的术语。</a:t>
            </a:r>
            <a:endParaRPr lang="en-US" altLang="zh-CN" dirty="0" smtClean="0"/>
          </a:p>
          <a:p>
            <a:r>
              <a:rPr lang="zh-CN" altLang="en-US" dirty="0" smtClean="0"/>
              <a:t>可以看到，数据经过</a:t>
            </a:r>
            <a:r>
              <a:rPr lang="en-US" altLang="zh-CN" dirty="0" smtClean="0"/>
              <a:t>DCT</a:t>
            </a:r>
            <a:r>
              <a:rPr lang="zh-CN" altLang="en-US" dirty="0" smtClean="0"/>
              <a:t>变化后，被明显分成了直流分量和交流分量两部分，为后面的进一步压缩起到了充分的铺垫作用，可以说是整个</a:t>
            </a:r>
            <a:r>
              <a:rPr lang="en-US" altLang="zh-CN" dirty="0" smtClean="0"/>
              <a:t>JPEG</a:t>
            </a:r>
            <a:r>
              <a:rPr lang="zh-CN" altLang="en-US" dirty="0" smtClean="0"/>
              <a:t>中最重要的一步，后面我们会介绍数据量化。</a:t>
            </a:r>
            <a:endParaRPr lang="en-US" altLang="zh-CN" dirty="0" smtClean="0"/>
          </a:p>
          <a:p>
            <a:r>
              <a:rPr lang="zh-CN" altLang="en-US" dirty="0" smtClean="0"/>
              <a:t>将低频部分集中在每个</a:t>
            </a:r>
            <a:r>
              <a:rPr lang="en-US" altLang="zh-CN" dirty="0" smtClean="0"/>
              <a:t>8*8</a:t>
            </a:r>
            <a:r>
              <a:rPr lang="zh-CN" altLang="en-US" dirty="0" smtClean="0"/>
              <a:t>块的左上角，高频部分在右下角，所谓</a:t>
            </a:r>
            <a:r>
              <a:rPr lang="en-US" altLang="zh-CN" dirty="0" smtClean="0"/>
              <a:t>JPEG</a:t>
            </a:r>
            <a:r>
              <a:rPr lang="zh-CN" altLang="en-US" dirty="0" smtClean="0"/>
              <a:t>的有损压缩，损的是量化过程中的高频部分。为什么呢？因为有这样一个前提：低频部分比高频部分要重要得多，</a:t>
            </a:r>
            <a:r>
              <a:rPr lang="en-US" altLang="zh-CN" dirty="0" err="1" smtClean="0"/>
              <a:t>romove</a:t>
            </a:r>
            <a:r>
              <a:rPr lang="en-US" altLang="zh-CN" dirty="0" smtClean="0"/>
              <a:t> 50%</a:t>
            </a:r>
            <a:r>
              <a:rPr lang="zh-CN" altLang="en-US" dirty="0" smtClean="0"/>
              <a:t>的高频信息可能对于编码信息只损失了</a:t>
            </a:r>
            <a:r>
              <a:rPr lang="en-US" altLang="zh-CN" dirty="0" smtClean="0"/>
              <a:t>5%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AF1E8-32C2-4827-B7E4-D1A32EF54BB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46761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、大部分是用以</a:t>
            </a:r>
            <a:r>
              <a:rPr lang="en-US" altLang="zh-CN" dirty="0" smtClean="0"/>
              <a:t>1-100</a:t>
            </a:r>
            <a:r>
              <a:rPr lang="zh-CN" altLang="en-US" dirty="0" smtClean="0"/>
              <a:t>质量因子为导引的量化矩阵</a:t>
            </a:r>
            <a:endParaRPr lang="en-US" altLang="zh-CN" dirty="0" smtClean="0"/>
          </a:p>
          <a:p>
            <a:r>
              <a:rPr lang="en-US" altLang="zh-CN" dirty="0" smtClean="0"/>
              <a:t>2</a:t>
            </a:r>
            <a:r>
              <a:rPr lang="zh-CN" altLang="en-US" dirty="0" smtClean="0"/>
              <a:t>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AF1E8-32C2-4827-B7E4-D1A32EF54BB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4676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4652B-944B-4171-9329-FACA15306597}" type="datetimeFigureOut">
              <a:rPr lang="zh-CN" altLang="en-US" smtClean="0"/>
              <a:t>2018/12/13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4281-4E16-487B-AA2B-C99E106ED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9108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4652B-944B-4171-9329-FACA15306597}" type="datetimeFigureOut">
              <a:rPr lang="zh-CN" altLang="en-US" smtClean="0"/>
              <a:t>2018/12/13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4281-4E16-487B-AA2B-C99E106ED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2192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4652B-944B-4171-9329-FACA15306597}" type="datetimeFigureOut">
              <a:rPr lang="zh-CN" altLang="en-US" smtClean="0"/>
              <a:t>2018/12/13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4281-4E16-487B-AA2B-C99E106ED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1710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4652B-944B-4171-9329-FACA15306597}" type="datetimeFigureOut">
              <a:rPr lang="zh-CN" altLang="en-US" smtClean="0"/>
              <a:t>2018/12/13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4281-4E16-487B-AA2B-C99E106ED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3042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4652B-944B-4171-9329-FACA15306597}" type="datetimeFigureOut">
              <a:rPr lang="zh-CN" altLang="en-US" smtClean="0"/>
              <a:t>2018/12/13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4281-4E16-487B-AA2B-C99E106ED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3159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4652B-944B-4171-9329-FACA15306597}" type="datetimeFigureOut">
              <a:rPr lang="zh-CN" altLang="en-US" smtClean="0"/>
              <a:t>2018/12/13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4281-4E16-487B-AA2B-C99E106ED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5244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4652B-944B-4171-9329-FACA15306597}" type="datetimeFigureOut">
              <a:rPr lang="zh-CN" altLang="en-US" smtClean="0"/>
              <a:t>2018/12/13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4281-4E16-487B-AA2B-C99E106ED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4775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4652B-944B-4171-9329-FACA15306597}" type="datetimeFigureOut">
              <a:rPr lang="zh-CN" altLang="en-US" smtClean="0"/>
              <a:t>2018/12/13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4281-4E16-487B-AA2B-C99E106ED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2337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4652B-944B-4171-9329-FACA15306597}" type="datetimeFigureOut">
              <a:rPr lang="zh-CN" altLang="en-US" smtClean="0"/>
              <a:t>2018/12/13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4281-4E16-487B-AA2B-C99E106ED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0804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4652B-944B-4171-9329-FACA15306597}" type="datetimeFigureOut">
              <a:rPr lang="zh-CN" altLang="en-US" smtClean="0"/>
              <a:t>2018/12/13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4281-4E16-487B-AA2B-C99E106ED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264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4652B-944B-4171-9329-FACA15306597}" type="datetimeFigureOut">
              <a:rPr lang="zh-CN" altLang="en-US" smtClean="0"/>
              <a:t>2018/12/13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4281-4E16-487B-AA2B-C99E106ED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9646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44652B-944B-4171-9329-FACA15306597}" type="datetimeFigureOut">
              <a:rPr lang="zh-CN" altLang="en-US" smtClean="0"/>
              <a:t>2018/12/13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C84281-4E16-487B-AA2B-C99E106ED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6333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JPEG</a:t>
            </a:r>
            <a:r>
              <a:rPr lang="zh-CN" altLang="en-US" dirty="0" smtClean="0"/>
              <a:t>双压缩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8441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JPEG</a:t>
            </a:r>
            <a:r>
              <a:rPr lang="zh-CN" altLang="en-US" dirty="0" smtClean="0"/>
              <a:t>压缩基础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3200" dirty="0" smtClean="0"/>
              <a:t>（</a:t>
            </a:r>
            <a:r>
              <a:rPr lang="en-US" altLang="zh-CN" sz="3200" dirty="0" smtClean="0"/>
              <a:t>4</a:t>
            </a:r>
            <a:r>
              <a:rPr lang="zh-CN" altLang="en-US" sz="3200" dirty="0" smtClean="0"/>
              <a:t>）编码</a:t>
            </a:r>
            <a:endParaRPr lang="en-US" altLang="zh-CN" sz="3200" dirty="0" smtClean="0"/>
          </a:p>
          <a:p>
            <a:pPr marL="0" indent="0">
              <a:buNone/>
            </a:pPr>
            <a:r>
              <a:rPr lang="zh-CN" altLang="en-US" sz="3200" dirty="0" smtClean="0"/>
              <a:t>           </a:t>
            </a:r>
            <a:r>
              <a:rPr lang="zh-CN" altLang="en-US" sz="2400" dirty="0" smtClean="0"/>
              <a:t>采用</a:t>
            </a:r>
            <a:r>
              <a:rPr lang="zh-CN" altLang="en-US" sz="2400" dirty="0"/>
              <a:t>了“之”字型</a:t>
            </a:r>
            <a:r>
              <a:rPr lang="en-US" altLang="zh-CN" sz="2400" dirty="0"/>
              <a:t>(Zig-Zag)</a:t>
            </a:r>
            <a:r>
              <a:rPr lang="zh-CN" altLang="en-US" sz="2400" dirty="0"/>
              <a:t>的排列方法</a:t>
            </a:r>
            <a:endParaRPr lang="en-US" altLang="zh-CN" sz="2400" dirty="0" smtClean="0"/>
          </a:p>
          <a:p>
            <a:pPr marL="0" indent="0">
              <a:buNone/>
            </a:pPr>
            <a:endParaRPr lang="zh-CN" altLang="en-US" sz="32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6816" y="3097547"/>
            <a:ext cx="3057418" cy="246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14320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JPEG</a:t>
            </a:r>
            <a:r>
              <a:rPr lang="zh-CN" altLang="en-US" dirty="0" smtClean="0"/>
              <a:t>压缩基础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3200" dirty="0" smtClean="0"/>
              <a:t>（</a:t>
            </a:r>
            <a:r>
              <a:rPr lang="en-US" altLang="zh-CN" sz="3200" dirty="0"/>
              <a:t>5</a:t>
            </a:r>
            <a:r>
              <a:rPr lang="zh-CN" altLang="en-US" sz="3200" dirty="0" smtClean="0"/>
              <a:t>）解压缩</a:t>
            </a:r>
            <a:endParaRPr lang="en-US" altLang="zh-CN" sz="3200" dirty="0" smtClean="0"/>
          </a:p>
          <a:p>
            <a:pPr marL="0" indent="0">
              <a:buNone/>
            </a:pPr>
            <a:r>
              <a:rPr lang="zh-CN" altLang="en-US" sz="2400" dirty="0" smtClean="0"/>
              <a:t>           ①乘量化矩阵</a:t>
            </a:r>
            <a:endParaRPr lang="en-US" altLang="zh-CN" sz="2400" dirty="0" smtClean="0"/>
          </a:p>
          <a:p>
            <a:pPr marL="0" indent="0">
              <a:buNone/>
            </a:pPr>
            <a:r>
              <a:rPr lang="en-US" altLang="zh-CN" sz="2400" dirty="0"/>
              <a:t> </a:t>
            </a:r>
            <a:r>
              <a:rPr lang="en-US" altLang="zh-CN" sz="2400" dirty="0" smtClean="0"/>
              <a:t>          </a:t>
            </a:r>
            <a:r>
              <a:rPr lang="zh-CN" altLang="en-US" sz="2400" dirty="0" smtClean="0"/>
              <a:t>②反离散余弦变换</a:t>
            </a:r>
            <a:r>
              <a:rPr lang="en-US" altLang="zh-CN" sz="2400" dirty="0" smtClean="0"/>
              <a:t>IDCT</a:t>
            </a:r>
          </a:p>
          <a:p>
            <a:pPr marL="0" indent="0">
              <a:buNone/>
            </a:pPr>
            <a:r>
              <a:rPr lang="en-US" altLang="zh-CN" sz="2400" dirty="0"/>
              <a:t> </a:t>
            </a:r>
            <a:r>
              <a:rPr lang="en-US" altLang="zh-CN" sz="2400" dirty="0" smtClean="0"/>
              <a:t>          </a:t>
            </a:r>
            <a:r>
              <a:rPr lang="zh-CN" altLang="en-US" sz="2400" dirty="0" smtClean="0"/>
              <a:t>③</a:t>
            </a:r>
            <a:r>
              <a:rPr lang="zh-CN" altLang="en-US" sz="2400" dirty="0" smtClean="0">
                <a:solidFill>
                  <a:srgbClr val="00B050"/>
                </a:solidFill>
              </a:rPr>
              <a:t>近似</a:t>
            </a:r>
            <a:r>
              <a:rPr lang="zh-CN" altLang="en-US" sz="2400" dirty="0" smtClean="0"/>
              <a:t>并</a:t>
            </a:r>
            <a:r>
              <a:rPr lang="zh-CN" altLang="en-US" sz="2400" dirty="0" smtClean="0">
                <a:solidFill>
                  <a:srgbClr val="00B050"/>
                </a:solidFill>
              </a:rPr>
              <a:t>截断</a:t>
            </a:r>
            <a:r>
              <a:rPr lang="zh-CN" altLang="en-US" sz="2400" dirty="0" smtClean="0"/>
              <a:t>到</a:t>
            </a:r>
            <a:r>
              <a:rPr lang="zh-CN" altLang="en-US" sz="2400" dirty="0" smtClean="0">
                <a:solidFill>
                  <a:srgbClr val="00B050"/>
                </a:solidFill>
              </a:rPr>
              <a:t>有限域</a:t>
            </a:r>
            <a:endParaRPr lang="zh-CN" altLang="en-US" sz="2400" dirty="0">
              <a:solidFill>
                <a:srgbClr val="00B05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857" y="4489806"/>
            <a:ext cx="7847100" cy="83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55161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JPEG</a:t>
            </a:r>
            <a:r>
              <a:rPr lang="zh-CN" altLang="en-US" dirty="0" smtClean="0"/>
              <a:t>压缩基础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3200" dirty="0" smtClean="0"/>
              <a:t>总结：</a:t>
            </a:r>
            <a:endParaRPr lang="en-US" altLang="zh-CN" sz="3200" dirty="0" smtClean="0"/>
          </a:p>
          <a:p>
            <a:pPr marL="0" indent="0">
              <a:buNone/>
            </a:pPr>
            <a:r>
              <a:rPr lang="zh-CN" altLang="en-US" sz="2400" dirty="0" smtClean="0"/>
              <a:t>（</a:t>
            </a:r>
            <a:r>
              <a:rPr lang="en-US" altLang="zh-CN" sz="2400" dirty="0" smtClean="0"/>
              <a:t>1</a:t>
            </a:r>
            <a:r>
              <a:rPr lang="zh-CN" altLang="en-US" sz="2400" dirty="0" smtClean="0"/>
              <a:t>）没有标准的量化矩阵</a:t>
            </a:r>
            <a:endParaRPr lang="en-US" altLang="zh-CN" sz="2400" dirty="0" smtClean="0"/>
          </a:p>
          <a:p>
            <a:pPr marL="0" indent="0">
              <a:buNone/>
            </a:pPr>
            <a:r>
              <a:rPr lang="zh-CN" altLang="en-US" sz="2400" dirty="0" smtClean="0"/>
              <a:t>（</a:t>
            </a:r>
            <a:r>
              <a:rPr lang="en-US" altLang="zh-CN" sz="2400" dirty="0" smtClean="0"/>
              <a:t>2</a:t>
            </a:r>
            <a:r>
              <a:rPr lang="zh-CN" altLang="en-US" sz="2400" dirty="0" smtClean="0"/>
              <a:t>）损失原因：</a:t>
            </a:r>
            <a:endParaRPr lang="en-US" altLang="zh-CN" sz="2400" dirty="0" smtClean="0"/>
          </a:p>
          <a:p>
            <a:pPr marL="0" indent="0">
              <a:buNone/>
            </a:pPr>
            <a:r>
              <a:rPr lang="en-US" altLang="zh-CN" sz="2400" dirty="0"/>
              <a:t> </a:t>
            </a:r>
            <a:r>
              <a:rPr lang="en-US" altLang="zh-CN" sz="2400" dirty="0" smtClean="0"/>
              <a:t>          </a:t>
            </a:r>
            <a:r>
              <a:rPr lang="zh-CN" altLang="en-US" sz="2400" dirty="0" smtClean="0"/>
              <a:t>①量化误差</a:t>
            </a:r>
            <a:endParaRPr lang="en-US" altLang="zh-CN" sz="2400" dirty="0" smtClean="0"/>
          </a:p>
          <a:p>
            <a:pPr marL="0" indent="0">
              <a:buNone/>
            </a:pPr>
            <a:r>
              <a:rPr lang="en-US" altLang="zh-CN" sz="2400" dirty="0"/>
              <a:t> </a:t>
            </a:r>
            <a:r>
              <a:rPr lang="en-US" altLang="zh-CN" sz="2400" dirty="0" smtClean="0"/>
              <a:t>          </a:t>
            </a:r>
            <a:r>
              <a:rPr lang="zh-CN" altLang="en-US" sz="2400" dirty="0" smtClean="0"/>
              <a:t>②截断误差</a:t>
            </a:r>
            <a:endParaRPr lang="en-US" altLang="zh-CN" sz="2400" dirty="0" smtClean="0"/>
          </a:p>
          <a:p>
            <a:pPr marL="0" indent="0">
              <a:buNone/>
            </a:pPr>
            <a:r>
              <a:rPr lang="en-US" altLang="zh-CN" sz="2400" dirty="0"/>
              <a:t> </a:t>
            </a:r>
            <a:r>
              <a:rPr lang="en-US" altLang="zh-CN" sz="2400" dirty="0" smtClean="0"/>
              <a:t>          </a:t>
            </a:r>
            <a:r>
              <a:rPr lang="zh-CN" altLang="en-US" sz="2400" dirty="0" smtClean="0"/>
              <a:t>③近似误差</a:t>
            </a:r>
            <a:endParaRPr lang="en-US" altLang="zh-CN" sz="2400" dirty="0" smtClean="0"/>
          </a:p>
          <a:p>
            <a:pPr marL="0" indent="0">
              <a:buNone/>
            </a:pPr>
            <a:endParaRPr lang="zh-CN" altLang="en-US" sz="24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7010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双压缩痕迹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590164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CN" sz="3200" dirty="0" smtClean="0"/>
          </a:p>
          <a:p>
            <a:pPr marL="0" indent="0">
              <a:buNone/>
            </a:pPr>
            <a:r>
              <a:rPr lang="en-US" altLang="zh-CN" sz="3200" dirty="0" smtClean="0"/>
              <a:t> </a:t>
            </a:r>
            <a:r>
              <a:rPr lang="en-US" altLang="zh-CN" sz="3200" dirty="0" err="1" smtClean="0"/>
              <a:t>B</a:t>
            </a:r>
            <a:r>
              <a:rPr lang="en-US" altLang="zh-CN" sz="3200" baseline="-25000" dirty="0" err="1" smtClean="0"/>
              <a:t>ij</a:t>
            </a:r>
            <a:r>
              <a:rPr lang="en-US" altLang="zh-CN" sz="3200" baseline="-25000" dirty="0" smtClean="0"/>
              <a:t>                                 </a:t>
            </a:r>
            <a:r>
              <a:rPr lang="en-US" altLang="zh-CN" sz="3200" dirty="0" err="1" smtClean="0"/>
              <a:t>d</a:t>
            </a:r>
            <a:r>
              <a:rPr lang="en-US" altLang="zh-CN" sz="3200" baseline="-25000" dirty="0" err="1" smtClean="0"/>
              <a:t>ij</a:t>
            </a:r>
            <a:r>
              <a:rPr lang="en-US" altLang="zh-CN" sz="3200" baseline="-25000" dirty="0" smtClean="0"/>
              <a:t>                            </a:t>
            </a:r>
            <a:r>
              <a:rPr lang="en-US" altLang="zh-CN" sz="3200" dirty="0" err="1" smtClean="0"/>
              <a:t>D</a:t>
            </a:r>
            <a:r>
              <a:rPr lang="en-US" altLang="zh-CN" sz="3200" baseline="-25000" dirty="0" err="1" smtClean="0"/>
              <a:t>ij</a:t>
            </a:r>
            <a:endParaRPr lang="en-US" altLang="zh-CN" sz="3200" baseline="-25000" dirty="0" smtClean="0"/>
          </a:p>
          <a:p>
            <a:pPr marL="0" indent="0">
              <a:buNone/>
            </a:pPr>
            <a:endParaRPr lang="en-US" altLang="zh-CN" sz="3200" baseline="-25000" dirty="0"/>
          </a:p>
          <a:p>
            <a:pPr marL="0" indent="0">
              <a:buNone/>
            </a:pPr>
            <a:endParaRPr lang="en-US" altLang="zh-CN" sz="3200" baseline="-25000" dirty="0" smtClean="0"/>
          </a:p>
          <a:p>
            <a:pPr marL="0" indent="0">
              <a:buNone/>
            </a:pPr>
            <a:endParaRPr lang="en-US" altLang="zh-CN" sz="3200" baseline="-25000" dirty="0"/>
          </a:p>
          <a:p>
            <a:pPr marL="0" indent="0">
              <a:buNone/>
            </a:pPr>
            <a:r>
              <a:rPr lang="en-US" altLang="zh-CN" sz="3200" dirty="0" smtClean="0"/>
              <a:t> </a:t>
            </a:r>
            <a:r>
              <a:rPr lang="en-US" altLang="zh-CN" sz="3200" dirty="0" err="1"/>
              <a:t>D</a:t>
            </a:r>
            <a:r>
              <a:rPr lang="en-US" altLang="zh-CN" sz="3200" baseline="-25000" dirty="0" err="1" smtClean="0"/>
              <a:t>ij</a:t>
            </a:r>
            <a:r>
              <a:rPr lang="en-US" altLang="zh-CN" sz="3200" baseline="-25000" dirty="0" smtClean="0"/>
              <a:t>                                 </a:t>
            </a:r>
            <a:r>
              <a:rPr lang="en-US" altLang="zh-CN" sz="3200" dirty="0" err="1"/>
              <a:t>d</a:t>
            </a:r>
            <a:r>
              <a:rPr lang="en-US" altLang="zh-CN" sz="3200" baseline="-25000" dirty="0" err="1"/>
              <a:t>ij</a:t>
            </a:r>
            <a:r>
              <a:rPr lang="en-US" altLang="zh-CN" sz="3200" baseline="-25000" dirty="0"/>
              <a:t>                            </a:t>
            </a:r>
            <a:r>
              <a:rPr lang="en-US" altLang="zh-CN" sz="3200" dirty="0" err="1" smtClean="0"/>
              <a:t>B</a:t>
            </a:r>
            <a:r>
              <a:rPr lang="en-US" altLang="zh-CN" sz="3200" baseline="-25000" dirty="0" err="1" smtClean="0"/>
              <a:t>ij</a:t>
            </a:r>
            <a:endParaRPr lang="zh-CN" altLang="en-US" sz="3200" baseline="-25000" dirty="0"/>
          </a:p>
          <a:p>
            <a:pPr marL="0" indent="0">
              <a:buNone/>
            </a:pPr>
            <a:endParaRPr lang="zh-CN" altLang="en-US" sz="3200" baseline="-25000" dirty="0"/>
          </a:p>
        </p:txBody>
      </p:sp>
      <p:sp>
        <p:nvSpPr>
          <p:cNvPr id="4" name="右箭头 3"/>
          <p:cNvSpPr/>
          <p:nvPr/>
        </p:nvSpPr>
        <p:spPr>
          <a:xfrm>
            <a:off x="1695236" y="2476071"/>
            <a:ext cx="1263721" cy="33904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右箭头 4"/>
          <p:cNvSpPr/>
          <p:nvPr/>
        </p:nvSpPr>
        <p:spPr>
          <a:xfrm>
            <a:off x="4005209" y="2476071"/>
            <a:ext cx="1263721" cy="33904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972638" y="3002278"/>
            <a:ext cx="564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DCT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4355004" y="3002278"/>
            <a:ext cx="50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/</a:t>
            </a:r>
            <a:r>
              <a:rPr lang="en-US" altLang="zh-CN" dirty="0" err="1" smtClean="0"/>
              <a:t>Q</a:t>
            </a:r>
            <a:r>
              <a:rPr lang="en-US" altLang="zh-CN" baseline="-25000" dirty="0" err="1" smtClean="0"/>
              <a:t>ij</a:t>
            </a:r>
            <a:endParaRPr lang="zh-CN" altLang="en-US" baseline="-25000" dirty="0"/>
          </a:p>
        </p:txBody>
      </p:sp>
      <p:sp>
        <p:nvSpPr>
          <p:cNvPr id="8" name="右箭头 7"/>
          <p:cNvSpPr/>
          <p:nvPr/>
        </p:nvSpPr>
        <p:spPr>
          <a:xfrm>
            <a:off x="4005209" y="4326517"/>
            <a:ext cx="1263721" cy="33904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右箭头 8"/>
          <p:cNvSpPr/>
          <p:nvPr/>
        </p:nvSpPr>
        <p:spPr>
          <a:xfrm>
            <a:off x="1695236" y="4327890"/>
            <a:ext cx="1263721" cy="33904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045031" y="4749261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X </a:t>
            </a:r>
            <a:r>
              <a:rPr lang="en-US" altLang="zh-CN" dirty="0" err="1" smtClean="0"/>
              <a:t>Qij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4355004" y="4800502"/>
            <a:ext cx="621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IDCT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7087168" y="2476071"/>
            <a:ext cx="44198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/>
              <a:t>Q</a:t>
            </a:r>
            <a:r>
              <a:rPr lang="en-US" altLang="zh-CN" sz="4000" baseline="-25000" dirty="0" smtClean="0"/>
              <a:t>ij</a:t>
            </a:r>
            <a:r>
              <a:rPr lang="en-US" altLang="zh-CN" sz="4000" baseline="30000" dirty="0" smtClean="0"/>
              <a:t>1 </a:t>
            </a:r>
            <a:r>
              <a:rPr lang="zh-CN" altLang="en-US" sz="4000" dirty="0"/>
              <a:t>：</a:t>
            </a:r>
            <a:r>
              <a:rPr lang="zh-CN" altLang="en-US" sz="4000" dirty="0" smtClean="0"/>
              <a:t>主量化矩阵</a:t>
            </a:r>
            <a:endParaRPr lang="en-US" altLang="zh-CN" sz="4000" dirty="0" smtClean="0"/>
          </a:p>
          <a:p>
            <a:r>
              <a:rPr lang="en-US" altLang="zh-CN" sz="4000" dirty="0" smtClean="0"/>
              <a:t>Q</a:t>
            </a:r>
            <a:r>
              <a:rPr lang="en-US" altLang="zh-CN" sz="4000" baseline="-25000" dirty="0" smtClean="0"/>
              <a:t>ij</a:t>
            </a:r>
            <a:r>
              <a:rPr lang="en-US" altLang="zh-CN" sz="4000" baseline="30000" dirty="0" smtClean="0"/>
              <a:t>2</a:t>
            </a:r>
            <a:r>
              <a:rPr lang="zh-CN" altLang="en-US" sz="4000" dirty="0" smtClean="0"/>
              <a:t>：二次量化矩阵</a:t>
            </a:r>
          </a:p>
          <a:p>
            <a:r>
              <a:rPr lang="en-US" altLang="zh-CN" sz="4000" dirty="0" smtClean="0"/>
              <a:t>(</a:t>
            </a:r>
            <a:r>
              <a:rPr lang="en-US" altLang="zh-CN" sz="4000" dirty="0" err="1" smtClean="0"/>
              <a:t>i,j</a:t>
            </a:r>
            <a:r>
              <a:rPr lang="en-US" altLang="zh-CN" sz="4000" dirty="0" smtClean="0"/>
              <a:t>)</a:t>
            </a:r>
            <a:r>
              <a:rPr lang="zh-CN" altLang="en-US" sz="4000" dirty="0" smtClean="0"/>
              <a:t>：</a:t>
            </a:r>
            <a:r>
              <a:rPr lang="en-US" altLang="zh-CN" sz="4000" dirty="0" smtClean="0"/>
              <a:t>mode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819714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Detection of Double-Compression in JPEG Images for Applications in Steganography 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IEEE TRANSACTIONS ON INFORMATION FORENSICS AND SECURITY 2008</a:t>
            </a:r>
          </a:p>
          <a:p>
            <a:r>
              <a:rPr lang="en-US" altLang="zh-CN" dirty="0" err="1" smtClean="0"/>
              <a:t>Tomá</a:t>
            </a:r>
            <a:r>
              <a:rPr lang="en-US" altLang="zh-CN" dirty="0" smtClean="0"/>
              <a:t>˘ s </a:t>
            </a:r>
            <a:r>
              <a:rPr lang="en-US" altLang="zh-CN" dirty="0" err="1" smtClean="0"/>
              <a:t>Pevný</a:t>
            </a:r>
            <a:r>
              <a:rPr lang="en-US" altLang="zh-CN" dirty="0" smtClean="0"/>
              <a:t> and Jessica </a:t>
            </a:r>
            <a:r>
              <a:rPr lang="en-US" altLang="zh-CN" dirty="0" err="1" smtClean="0"/>
              <a:t>Fridrich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4381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Estimation of Primary Quantization Matrix in Double Compressed JPEG Images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Digital Forensic Research Workshop 2003</a:t>
            </a:r>
          </a:p>
          <a:p>
            <a:r>
              <a:rPr lang="en-US" altLang="zh-CN" dirty="0" smtClean="0"/>
              <a:t>Jan </a:t>
            </a:r>
            <a:r>
              <a:rPr lang="en-US" altLang="zh-CN" dirty="0" err="1" smtClean="0"/>
              <a:t>Lukáš</a:t>
            </a:r>
            <a:r>
              <a:rPr lang="en-US" altLang="zh-CN" dirty="0" smtClean="0"/>
              <a:t> and Jessica </a:t>
            </a:r>
            <a:r>
              <a:rPr lang="en-US" altLang="zh-CN" dirty="0" err="1" smtClean="0"/>
              <a:t>Fridrich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304362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" y="1846489"/>
            <a:ext cx="2857500" cy="268605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23635" y="697076"/>
            <a:ext cx="29700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dirty="0" smtClean="0"/>
              <a:t>Jessica </a:t>
            </a:r>
            <a:r>
              <a:rPr lang="en-US" altLang="zh-CN" sz="3600" dirty="0" err="1" smtClean="0"/>
              <a:t>Fridrich</a:t>
            </a:r>
            <a:endParaRPr lang="en-US" altLang="zh-CN" sz="3600" dirty="0"/>
          </a:p>
        </p:txBody>
      </p:sp>
      <p:sp>
        <p:nvSpPr>
          <p:cNvPr id="6" name="矩形 5"/>
          <p:cNvSpPr/>
          <p:nvPr/>
        </p:nvSpPr>
        <p:spPr>
          <a:xfrm>
            <a:off x="3989489" y="1835603"/>
            <a:ext cx="397885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/>
              <a:t>Binghamton University</a:t>
            </a:r>
            <a:endParaRPr lang="zh-CN" altLang="en-US" sz="2400" dirty="0"/>
          </a:p>
        </p:txBody>
      </p:sp>
      <p:sp>
        <p:nvSpPr>
          <p:cNvPr id="7" name="矩形 6"/>
          <p:cNvSpPr/>
          <p:nvPr/>
        </p:nvSpPr>
        <p:spPr>
          <a:xfrm>
            <a:off x="323850" y="5889562"/>
            <a:ext cx="40747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http://www.ws.binghamton.edu/fridrich/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3989489" y="2493219"/>
            <a:ext cx="66472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 smtClean="0"/>
              <a:t>Department of Electrical and Computer Engineering</a:t>
            </a:r>
            <a:endParaRPr lang="zh-CN" altLang="en-US" sz="2400" dirty="0"/>
          </a:p>
        </p:txBody>
      </p:sp>
      <p:sp>
        <p:nvSpPr>
          <p:cNvPr id="9" name="文本框 8"/>
          <p:cNvSpPr txBox="1"/>
          <p:nvPr/>
        </p:nvSpPr>
        <p:spPr>
          <a:xfrm>
            <a:off x="3989490" y="3116719"/>
            <a:ext cx="66472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 steganography and </a:t>
            </a:r>
            <a:r>
              <a:rPr lang="en-US" altLang="zh-CN" sz="2400" dirty="0" err="1" smtClean="0"/>
              <a:t>steganalysis</a:t>
            </a:r>
            <a:r>
              <a:rPr lang="en-US" altLang="zh-CN" sz="2400" dirty="0" smtClean="0"/>
              <a:t>, forensic analysis of digital images (sensor fingerprints)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47848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双压缩痕迹</a:t>
            </a:r>
            <a:r>
              <a:rPr lang="en-US" altLang="zh-CN" dirty="0"/>
              <a:t>——</a:t>
            </a:r>
            <a:r>
              <a:rPr lang="en-US" altLang="zh-CN" dirty="0" smtClean="0"/>
              <a:t>Q</a:t>
            </a:r>
            <a:r>
              <a:rPr lang="en-US" altLang="zh-CN" baseline="-25000" dirty="0" smtClean="0"/>
              <a:t>ij</a:t>
            </a:r>
            <a:r>
              <a:rPr lang="en-US" altLang="zh-CN" baseline="30000" dirty="0" smtClean="0"/>
              <a:t>1</a:t>
            </a:r>
            <a:r>
              <a:rPr lang="en-US" altLang="zh-CN" dirty="0" smtClean="0"/>
              <a:t>=</a:t>
            </a:r>
            <a:r>
              <a:rPr lang="en-US" altLang="zh-CN" dirty="0"/>
              <a:t>Q</a:t>
            </a:r>
            <a:r>
              <a:rPr lang="en-US" altLang="zh-CN" baseline="-25000" dirty="0"/>
              <a:t>ij</a:t>
            </a:r>
            <a:r>
              <a:rPr lang="en-US" altLang="zh-CN" baseline="30000" dirty="0"/>
              <a:t>2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zh-CN" sz="3200" dirty="0" smtClean="0"/>
          </a:p>
          <a:p>
            <a:pPr marL="0" indent="0">
              <a:buNone/>
            </a:pPr>
            <a:r>
              <a:rPr lang="en-US" altLang="zh-CN" sz="3200" dirty="0" smtClean="0"/>
              <a:t> </a:t>
            </a:r>
            <a:endParaRPr lang="zh-CN" altLang="en-US" sz="3200" baseline="-25000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971" y="2244151"/>
            <a:ext cx="4333333" cy="3514286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6701514" y="3051424"/>
            <a:ext cx="499835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/>
              <a:t>mode </a:t>
            </a:r>
            <a:r>
              <a:rPr lang="zh-CN" altLang="en-US" sz="2400" dirty="0" smtClean="0"/>
              <a:t>（</a:t>
            </a:r>
            <a:r>
              <a:rPr lang="en-US" altLang="zh-CN" sz="2400" dirty="0" smtClean="0"/>
              <a:t>0,1</a:t>
            </a:r>
            <a:r>
              <a:rPr lang="zh-CN" altLang="en-US" sz="2400" dirty="0" smtClean="0"/>
              <a:t>）</a:t>
            </a:r>
            <a:endParaRPr lang="en-US" altLang="zh-CN" sz="2400" dirty="0" smtClean="0"/>
          </a:p>
          <a:p>
            <a:r>
              <a:rPr lang="en-US" altLang="zh-CN" sz="2400" dirty="0" smtClean="0"/>
              <a:t>Q</a:t>
            </a:r>
            <a:r>
              <a:rPr lang="en-US" altLang="zh-CN" sz="2400" baseline="-25000" dirty="0" smtClean="0"/>
              <a:t>ij</a:t>
            </a:r>
            <a:r>
              <a:rPr lang="en-US" altLang="zh-CN" sz="2400" baseline="30000" dirty="0" smtClean="0"/>
              <a:t>1</a:t>
            </a:r>
            <a:r>
              <a:rPr lang="en-US" altLang="zh-CN" sz="2400" dirty="0" smtClean="0"/>
              <a:t>=4</a:t>
            </a:r>
          </a:p>
          <a:p>
            <a:r>
              <a:rPr lang="en-US" altLang="zh-CN" sz="2400" dirty="0" smtClean="0"/>
              <a:t>Q</a:t>
            </a:r>
            <a:r>
              <a:rPr lang="en-US" altLang="zh-CN" sz="2400" baseline="-25000" dirty="0" smtClean="0"/>
              <a:t>ij</a:t>
            </a:r>
            <a:r>
              <a:rPr lang="en-US" altLang="zh-CN" sz="2400" baseline="30000" dirty="0" smtClean="0"/>
              <a:t>2</a:t>
            </a:r>
            <a:r>
              <a:rPr lang="en-US" altLang="zh-CN" sz="2400" dirty="0" smtClean="0"/>
              <a:t>=4</a:t>
            </a:r>
          </a:p>
          <a:p>
            <a:r>
              <a:rPr lang="en-US" altLang="zh-CN" sz="2400" dirty="0" smtClean="0"/>
              <a:t>DCT</a:t>
            </a:r>
            <a:r>
              <a:rPr lang="zh-CN" altLang="en-US" sz="2400" dirty="0" smtClean="0"/>
              <a:t>系数分布直方图：广义高斯分布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46202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双压缩痕迹</a:t>
            </a:r>
            <a:r>
              <a:rPr lang="en-US" altLang="zh-CN" dirty="0"/>
              <a:t>——</a:t>
            </a:r>
            <a:r>
              <a:rPr lang="en-US" altLang="zh-CN" dirty="0" smtClean="0"/>
              <a:t>Q</a:t>
            </a:r>
            <a:r>
              <a:rPr lang="en-US" altLang="zh-CN" baseline="-25000" dirty="0" smtClean="0"/>
              <a:t>ij</a:t>
            </a:r>
            <a:r>
              <a:rPr lang="en-US" altLang="zh-CN" baseline="30000" dirty="0" smtClean="0"/>
              <a:t>1</a:t>
            </a:r>
            <a:r>
              <a:rPr lang="en-US" altLang="zh-CN" dirty="0"/>
              <a:t>&gt;</a:t>
            </a:r>
            <a:r>
              <a:rPr lang="en-US" altLang="zh-CN" dirty="0" smtClean="0"/>
              <a:t>Q</a:t>
            </a:r>
            <a:r>
              <a:rPr lang="en-US" altLang="zh-CN" baseline="-25000" dirty="0" smtClean="0"/>
              <a:t>ij</a:t>
            </a:r>
            <a:r>
              <a:rPr lang="en-US" altLang="zh-CN" baseline="30000" dirty="0" smtClean="0"/>
              <a:t>2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zh-CN" sz="3200" dirty="0" smtClean="0"/>
          </a:p>
          <a:p>
            <a:pPr marL="0" indent="0">
              <a:buNone/>
            </a:pPr>
            <a:r>
              <a:rPr lang="en-US" altLang="zh-CN" sz="3200" dirty="0" smtClean="0"/>
              <a:t> </a:t>
            </a:r>
            <a:endParaRPr lang="zh-CN" altLang="en-US" sz="3200" baseline="-25000" dirty="0"/>
          </a:p>
        </p:txBody>
      </p:sp>
      <p:sp>
        <p:nvSpPr>
          <p:cNvPr id="13" name="文本框 12"/>
          <p:cNvSpPr txBox="1"/>
          <p:nvPr/>
        </p:nvSpPr>
        <p:spPr>
          <a:xfrm>
            <a:off x="6701514" y="3051424"/>
            <a:ext cx="546162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/>
              <a:t>mode </a:t>
            </a:r>
            <a:r>
              <a:rPr lang="zh-CN" altLang="en-US" sz="2400" dirty="0" smtClean="0"/>
              <a:t>（</a:t>
            </a:r>
            <a:r>
              <a:rPr lang="en-US" altLang="zh-CN" sz="2400" dirty="0" smtClean="0"/>
              <a:t>0,1</a:t>
            </a:r>
            <a:r>
              <a:rPr lang="zh-CN" altLang="en-US" sz="2400" dirty="0" smtClean="0"/>
              <a:t>）</a:t>
            </a:r>
            <a:endParaRPr lang="en-US" altLang="zh-CN" sz="2400" dirty="0" smtClean="0"/>
          </a:p>
          <a:p>
            <a:r>
              <a:rPr lang="en-US" altLang="zh-CN" sz="2400" dirty="0" smtClean="0"/>
              <a:t>Q</a:t>
            </a:r>
            <a:r>
              <a:rPr lang="en-US" altLang="zh-CN" sz="2400" baseline="-25000" dirty="0" smtClean="0"/>
              <a:t>ij</a:t>
            </a:r>
            <a:r>
              <a:rPr lang="en-US" altLang="zh-CN" sz="2400" baseline="30000" dirty="0" smtClean="0"/>
              <a:t>1</a:t>
            </a:r>
            <a:r>
              <a:rPr lang="en-US" altLang="zh-CN" sz="2400" dirty="0" smtClean="0"/>
              <a:t>=8</a:t>
            </a:r>
          </a:p>
          <a:p>
            <a:r>
              <a:rPr lang="en-US" altLang="zh-CN" sz="2400" dirty="0" smtClean="0"/>
              <a:t>Q</a:t>
            </a:r>
            <a:r>
              <a:rPr lang="en-US" altLang="zh-CN" sz="2400" baseline="-25000" dirty="0" smtClean="0"/>
              <a:t>ij</a:t>
            </a:r>
            <a:r>
              <a:rPr lang="en-US" altLang="zh-CN" sz="2400" baseline="30000" dirty="0" smtClean="0"/>
              <a:t>2</a:t>
            </a:r>
            <a:r>
              <a:rPr lang="en-US" altLang="zh-CN" sz="2400" dirty="0" smtClean="0"/>
              <a:t>=4</a:t>
            </a:r>
          </a:p>
          <a:p>
            <a:r>
              <a:rPr lang="en-US" altLang="zh-CN" sz="2400" dirty="0" smtClean="0"/>
              <a:t>DCT</a:t>
            </a:r>
            <a:r>
              <a:rPr lang="zh-CN" altLang="en-US" sz="2400" dirty="0" smtClean="0"/>
              <a:t>系数分布直方图：有出现</a:t>
            </a:r>
            <a:r>
              <a:rPr lang="en-US" altLang="zh-CN" sz="2400" dirty="0" smtClean="0"/>
              <a:t>0</a:t>
            </a:r>
            <a:r>
              <a:rPr lang="zh-CN" altLang="en-US" sz="2400" dirty="0" smtClean="0"/>
              <a:t>值的系数</a:t>
            </a:r>
            <a:endParaRPr lang="zh-CN" altLang="en-US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6378" y="2345189"/>
            <a:ext cx="4323809" cy="35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001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双压缩痕迹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79214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CN" sz="3200" dirty="0" smtClean="0"/>
          </a:p>
          <a:p>
            <a:pPr marL="0" indent="0">
              <a:buNone/>
            </a:pPr>
            <a:r>
              <a:rPr lang="en-US" altLang="zh-CN" sz="3200" dirty="0" smtClean="0"/>
              <a:t> </a:t>
            </a:r>
            <a:r>
              <a:rPr lang="en-US" altLang="zh-CN" sz="3200" dirty="0" err="1"/>
              <a:t>D</a:t>
            </a:r>
            <a:r>
              <a:rPr lang="en-US" altLang="zh-CN" sz="3200" baseline="-25000" dirty="0" err="1" smtClean="0"/>
              <a:t>ij</a:t>
            </a:r>
            <a:r>
              <a:rPr lang="en-US" altLang="zh-CN" sz="3200" baseline="-25000" dirty="0" smtClean="0"/>
              <a:t>                                 </a:t>
            </a:r>
            <a:r>
              <a:rPr lang="en-US" altLang="zh-CN" sz="3200" dirty="0" err="1" smtClean="0"/>
              <a:t>d</a:t>
            </a:r>
            <a:r>
              <a:rPr lang="en-US" altLang="zh-CN" sz="3200" baseline="-25000" dirty="0" err="1" smtClean="0"/>
              <a:t>ij</a:t>
            </a:r>
            <a:r>
              <a:rPr lang="en-US" altLang="zh-CN" sz="3200" baseline="-25000" dirty="0" smtClean="0"/>
              <a:t>                            </a:t>
            </a:r>
            <a:r>
              <a:rPr lang="en-US" altLang="zh-CN" sz="3200" dirty="0" err="1" smtClean="0"/>
              <a:t>B</a:t>
            </a:r>
            <a:r>
              <a:rPr lang="en-US" altLang="zh-CN" sz="3200" baseline="-25000" dirty="0" err="1" smtClean="0"/>
              <a:t>ij</a:t>
            </a:r>
            <a:r>
              <a:rPr lang="en-US" altLang="zh-CN" sz="3200" baseline="-25000" dirty="0" smtClean="0"/>
              <a:t>                           </a:t>
            </a:r>
            <a:r>
              <a:rPr lang="en-US" altLang="zh-CN" sz="3200" dirty="0" err="1" smtClean="0"/>
              <a:t>d’</a:t>
            </a:r>
            <a:r>
              <a:rPr lang="en-US" altLang="zh-CN" sz="3200" baseline="-25000" dirty="0" err="1" smtClean="0"/>
              <a:t>ij</a:t>
            </a:r>
            <a:r>
              <a:rPr lang="en-US" altLang="zh-CN" sz="3200" baseline="-25000" dirty="0" smtClean="0"/>
              <a:t>                            </a:t>
            </a:r>
            <a:r>
              <a:rPr lang="en-US" altLang="zh-CN" sz="3200" dirty="0" err="1" smtClean="0"/>
              <a:t>D’</a:t>
            </a:r>
            <a:r>
              <a:rPr lang="en-US" altLang="zh-CN" sz="3200" baseline="-25000" dirty="0" err="1" smtClean="0"/>
              <a:t>ij</a:t>
            </a:r>
            <a:endParaRPr lang="en-US" altLang="zh-CN" sz="3200" baseline="-25000" dirty="0" smtClean="0"/>
          </a:p>
          <a:p>
            <a:pPr marL="0" indent="0">
              <a:buNone/>
            </a:pPr>
            <a:endParaRPr lang="en-US" altLang="zh-CN" sz="3200" baseline="-25000" dirty="0"/>
          </a:p>
          <a:p>
            <a:pPr marL="0" indent="0">
              <a:buNone/>
            </a:pPr>
            <a:endParaRPr lang="en-US" altLang="zh-CN" sz="3200" baseline="-25000" dirty="0" smtClean="0"/>
          </a:p>
          <a:p>
            <a:pPr marL="0" indent="0">
              <a:buNone/>
            </a:pPr>
            <a:endParaRPr lang="en-US" altLang="zh-CN" sz="3200" baseline="-25000" dirty="0"/>
          </a:p>
          <a:p>
            <a:pPr marL="0" indent="0">
              <a:buNone/>
            </a:pPr>
            <a:r>
              <a:rPr lang="en-US" altLang="zh-CN" sz="3200" dirty="0" smtClean="0"/>
              <a:t> </a:t>
            </a:r>
            <a:r>
              <a:rPr lang="en-US" altLang="zh-CN" sz="3200" dirty="0" err="1"/>
              <a:t>D</a:t>
            </a:r>
            <a:r>
              <a:rPr lang="en-US" altLang="zh-CN" sz="3200" baseline="-25000" dirty="0" err="1" smtClean="0"/>
              <a:t>ij</a:t>
            </a:r>
            <a:r>
              <a:rPr lang="en-US" altLang="zh-CN" sz="3200" baseline="-25000" dirty="0" smtClean="0"/>
              <a:t>                                 </a:t>
            </a:r>
            <a:r>
              <a:rPr lang="en-US" altLang="zh-CN" sz="3200" dirty="0" err="1"/>
              <a:t>d</a:t>
            </a:r>
            <a:r>
              <a:rPr lang="en-US" altLang="zh-CN" sz="3200" baseline="-25000" dirty="0" err="1"/>
              <a:t>ij</a:t>
            </a:r>
            <a:r>
              <a:rPr lang="en-US" altLang="zh-CN" sz="3200" baseline="-25000" dirty="0"/>
              <a:t>                            </a:t>
            </a:r>
            <a:r>
              <a:rPr lang="en-US" altLang="zh-CN" sz="3200" dirty="0" err="1" smtClean="0"/>
              <a:t>B</a:t>
            </a:r>
            <a:r>
              <a:rPr lang="en-US" altLang="zh-CN" sz="3200" baseline="-25000" dirty="0" err="1" smtClean="0"/>
              <a:t>ij</a:t>
            </a:r>
            <a:r>
              <a:rPr lang="en-US" altLang="zh-CN" sz="3200" baseline="-25000" dirty="0" smtClean="0"/>
              <a:t>                          </a:t>
            </a:r>
            <a:r>
              <a:rPr lang="en-US" altLang="zh-CN" sz="3200" dirty="0" err="1" smtClean="0"/>
              <a:t>d’</a:t>
            </a:r>
            <a:r>
              <a:rPr lang="en-US" altLang="zh-CN" sz="3200" baseline="-25000" dirty="0" err="1" smtClean="0"/>
              <a:t>ij</a:t>
            </a:r>
            <a:r>
              <a:rPr lang="en-US" altLang="zh-CN" sz="3200" baseline="-25000" dirty="0" smtClean="0"/>
              <a:t>                             </a:t>
            </a:r>
            <a:r>
              <a:rPr lang="en-US" altLang="zh-CN" sz="3200" dirty="0" err="1" smtClean="0"/>
              <a:t>D’</a:t>
            </a:r>
            <a:r>
              <a:rPr lang="en-US" altLang="zh-CN" sz="3200" baseline="-25000" dirty="0" err="1" smtClean="0"/>
              <a:t>ij</a:t>
            </a:r>
            <a:endParaRPr lang="zh-CN" altLang="en-US" sz="3200" baseline="-25000" dirty="0"/>
          </a:p>
          <a:p>
            <a:pPr marL="0" indent="0">
              <a:buNone/>
            </a:pPr>
            <a:endParaRPr lang="zh-CN" altLang="en-US" sz="3200" baseline="-25000" dirty="0"/>
          </a:p>
        </p:txBody>
      </p:sp>
      <p:sp>
        <p:nvSpPr>
          <p:cNvPr id="4" name="右箭头 3"/>
          <p:cNvSpPr/>
          <p:nvPr/>
        </p:nvSpPr>
        <p:spPr>
          <a:xfrm>
            <a:off x="1695236" y="2476071"/>
            <a:ext cx="1263721" cy="33904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右箭头 4"/>
          <p:cNvSpPr/>
          <p:nvPr/>
        </p:nvSpPr>
        <p:spPr>
          <a:xfrm>
            <a:off x="4005209" y="2476071"/>
            <a:ext cx="1263721" cy="33904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355004" y="2950056"/>
            <a:ext cx="621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IDCT</a:t>
            </a:r>
            <a:endParaRPr lang="zh-CN" altLang="en-US" dirty="0"/>
          </a:p>
        </p:txBody>
      </p:sp>
      <p:sp>
        <p:nvSpPr>
          <p:cNvPr id="8" name="右箭头 7"/>
          <p:cNvSpPr/>
          <p:nvPr/>
        </p:nvSpPr>
        <p:spPr>
          <a:xfrm>
            <a:off x="4005209" y="4326517"/>
            <a:ext cx="1263721" cy="33904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右箭头 8"/>
          <p:cNvSpPr/>
          <p:nvPr/>
        </p:nvSpPr>
        <p:spPr>
          <a:xfrm>
            <a:off x="1695236" y="4327890"/>
            <a:ext cx="1263721" cy="33904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045031" y="4749261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X 8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4355004" y="4800502"/>
            <a:ext cx="621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IDCT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1975919" y="2950056"/>
            <a:ext cx="663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X Q</a:t>
            </a:r>
            <a:r>
              <a:rPr lang="en-US" altLang="zh-CN" baseline="-25000" dirty="0" smtClean="0"/>
              <a:t>ij</a:t>
            </a:r>
            <a:r>
              <a:rPr lang="en-US" altLang="zh-CN" baseline="30000" dirty="0" smtClean="0"/>
              <a:t>1</a:t>
            </a:r>
            <a:endParaRPr lang="zh-CN" altLang="en-US" baseline="30000" dirty="0"/>
          </a:p>
        </p:txBody>
      </p:sp>
      <p:sp>
        <p:nvSpPr>
          <p:cNvPr id="14" name="右箭头 13"/>
          <p:cNvSpPr/>
          <p:nvPr/>
        </p:nvSpPr>
        <p:spPr>
          <a:xfrm>
            <a:off x="6096000" y="2476071"/>
            <a:ext cx="1263721" cy="33904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6381043" y="2950056"/>
            <a:ext cx="564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DCT</a:t>
            </a:r>
            <a:endParaRPr lang="zh-CN" altLang="en-US" dirty="0"/>
          </a:p>
        </p:txBody>
      </p:sp>
      <p:sp>
        <p:nvSpPr>
          <p:cNvPr id="16" name="右箭头 15"/>
          <p:cNvSpPr/>
          <p:nvPr/>
        </p:nvSpPr>
        <p:spPr>
          <a:xfrm>
            <a:off x="8186791" y="2476071"/>
            <a:ext cx="1263721" cy="33904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8536586" y="2950056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/D</a:t>
            </a:r>
            <a:r>
              <a:rPr lang="en-US" altLang="zh-CN" baseline="-25000" dirty="0" smtClean="0"/>
              <a:t>ij</a:t>
            </a:r>
            <a:r>
              <a:rPr lang="en-US" altLang="zh-CN" baseline="30000" dirty="0" smtClean="0"/>
              <a:t>2</a:t>
            </a:r>
            <a:endParaRPr lang="zh-CN" altLang="en-US" baseline="30000" dirty="0"/>
          </a:p>
        </p:txBody>
      </p:sp>
      <p:sp>
        <p:nvSpPr>
          <p:cNvPr id="19" name="右箭头 18"/>
          <p:cNvSpPr/>
          <p:nvPr/>
        </p:nvSpPr>
        <p:spPr>
          <a:xfrm>
            <a:off x="8229599" y="4239603"/>
            <a:ext cx="1263721" cy="33904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右箭头 19"/>
          <p:cNvSpPr/>
          <p:nvPr/>
        </p:nvSpPr>
        <p:spPr>
          <a:xfrm>
            <a:off x="6092575" y="4326517"/>
            <a:ext cx="1263721" cy="33904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6510964" y="4749261"/>
            <a:ext cx="564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DCT</a:t>
            </a:r>
            <a:endParaRPr lang="zh-CN" altLang="en-US" dirty="0"/>
          </a:p>
        </p:txBody>
      </p:sp>
      <p:sp>
        <p:nvSpPr>
          <p:cNvPr id="22" name="文本框 21"/>
          <p:cNvSpPr txBox="1"/>
          <p:nvPr/>
        </p:nvSpPr>
        <p:spPr>
          <a:xfrm>
            <a:off x="8609216" y="4743872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/4</a:t>
            </a:r>
            <a:endParaRPr lang="zh-CN" alt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3216088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图像压缩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3200" dirty="0" smtClean="0"/>
              <a:t>图像的数据量非常大，为了有效地传输和存储图像</a:t>
            </a:r>
            <a:endParaRPr lang="en-US" altLang="zh-CN" sz="3200" dirty="0" smtClean="0"/>
          </a:p>
          <a:p>
            <a:pPr marL="0" indent="0">
              <a:buNone/>
            </a:pPr>
            <a:r>
              <a:rPr lang="zh-CN" altLang="en-US" dirty="0" smtClean="0"/>
              <a:t>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）原始图像数据的冗余度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）允许图像编码有一定的失真</a:t>
            </a:r>
            <a:endParaRPr lang="en-US" altLang="zh-CN" dirty="0" smtClean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6828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双压缩痕迹</a:t>
            </a:r>
            <a:r>
              <a:rPr lang="en-US" altLang="zh-CN" dirty="0"/>
              <a:t>——</a:t>
            </a:r>
            <a:r>
              <a:rPr lang="en-US" altLang="zh-CN" dirty="0" smtClean="0"/>
              <a:t>Q</a:t>
            </a:r>
            <a:r>
              <a:rPr lang="en-US" altLang="zh-CN" baseline="-25000" dirty="0" smtClean="0"/>
              <a:t>ij</a:t>
            </a:r>
            <a:r>
              <a:rPr lang="en-US" altLang="zh-CN" baseline="30000" dirty="0" smtClean="0"/>
              <a:t>1</a:t>
            </a:r>
            <a:r>
              <a:rPr lang="en-US" altLang="zh-CN" dirty="0"/>
              <a:t>&gt;</a:t>
            </a:r>
            <a:r>
              <a:rPr lang="en-US" altLang="zh-CN" dirty="0" smtClean="0"/>
              <a:t>Q</a:t>
            </a:r>
            <a:r>
              <a:rPr lang="en-US" altLang="zh-CN" baseline="-25000" dirty="0" smtClean="0"/>
              <a:t>ij</a:t>
            </a:r>
            <a:r>
              <a:rPr lang="en-US" altLang="zh-CN" baseline="30000" dirty="0" smtClean="0"/>
              <a:t>2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201257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CN" sz="3200" dirty="0" smtClean="0"/>
          </a:p>
          <a:p>
            <a:pPr marL="0" indent="0">
              <a:buNone/>
            </a:pPr>
            <a:r>
              <a:rPr lang="en-US" altLang="zh-CN" sz="3200" dirty="0" smtClean="0"/>
              <a:t> </a:t>
            </a:r>
            <a:r>
              <a:rPr lang="en-US" altLang="zh-CN" sz="3200" dirty="0" smtClean="0">
                <a:solidFill>
                  <a:srgbClr val="FF0000"/>
                </a:solidFill>
              </a:rPr>
              <a:t>1</a:t>
            </a:r>
            <a:r>
              <a:rPr lang="en-US" altLang="zh-CN" sz="3200" dirty="0" smtClean="0"/>
              <a:t>x</a:t>
            </a:r>
            <a:r>
              <a:rPr lang="en-US" altLang="zh-CN" sz="3200" dirty="0" smtClean="0">
                <a:solidFill>
                  <a:schemeClr val="accent6">
                    <a:lumMod val="75000"/>
                  </a:schemeClr>
                </a:solidFill>
              </a:rPr>
              <a:t>8</a:t>
            </a:r>
            <a:r>
              <a:rPr lang="en-US" altLang="zh-CN" sz="3200" dirty="0" smtClean="0"/>
              <a:t>=8</a:t>
            </a:r>
          </a:p>
          <a:p>
            <a:pPr marL="0" indent="0">
              <a:buNone/>
            </a:pPr>
            <a:r>
              <a:rPr lang="en-US" altLang="zh-CN" sz="3200" dirty="0" smtClean="0"/>
              <a:t> </a:t>
            </a:r>
            <a:r>
              <a:rPr lang="en-US" altLang="zh-CN" sz="3200" dirty="0" smtClean="0">
                <a:solidFill>
                  <a:srgbClr val="FF0000"/>
                </a:solidFill>
              </a:rPr>
              <a:t>2</a:t>
            </a:r>
            <a:r>
              <a:rPr lang="en-US" altLang="zh-CN" sz="3200" dirty="0" smtClean="0"/>
              <a:t>x</a:t>
            </a:r>
            <a:r>
              <a:rPr lang="en-US" altLang="zh-CN" sz="3200" dirty="0" smtClean="0">
                <a:solidFill>
                  <a:schemeClr val="accent6">
                    <a:lumMod val="75000"/>
                  </a:schemeClr>
                </a:solidFill>
              </a:rPr>
              <a:t>8</a:t>
            </a:r>
            <a:r>
              <a:rPr lang="en-US" altLang="zh-CN" sz="3200" dirty="0" smtClean="0"/>
              <a:t>=16</a:t>
            </a:r>
            <a:br>
              <a:rPr lang="en-US" altLang="zh-CN" sz="3200" dirty="0" smtClean="0"/>
            </a:br>
            <a:r>
              <a:rPr lang="en-US" altLang="zh-CN" sz="3200" dirty="0" smtClean="0"/>
              <a:t> </a:t>
            </a:r>
            <a:r>
              <a:rPr lang="en-US" altLang="zh-CN" sz="3200" dirty="0" smtClean="0">
                <a:solidFill>
                  <a:srgbClr val="FF0000"/>
                </a:solidFill>
              </a:rPr>
              <a:t>3</a:t>
            </a:r>
            <a:r>
              <a:rPr lang="en-US" altLang="zh-CN" sz="3200" dirty="0" smtClean="0"/>
              <a:t>x</a:t>
            </a:r>
            <a:r>
              <a:rPr lang="en-US" altLang="zh-CN" sz="3200" dirty="0" smtClean="0">
                <a:solidFill>
                  <a:schemeClr val="accent6">
                    <a:lumMod val="75000"/>
                  </a:schemeClr>
                </a:solidFill>
              </a:rPr>
              <a:t>8</a:t>
            </a:r>
            <a:r>
              <a:rPr lang="en-US" altLang="zh-CN" sz="3200" dirty="0" smtClean="0"/>
              <a:t>=24</a:t>
            </a:r>
          </a:p>
          <a:p>
            <a:pPr marL="0" indent="0">
              <a:buNone/>
            </a:pPr>
            <a:endParaRPr lang="zh-CN" altLang="en-US" sz="3200" baseline="-25000" dirty="0"/>
          </a:p>
        </p:txBody>
      </p:sp>
      <p:sp>
        <p:nvSpPr>
          <p:cNvPr id="13" name="文本框 12"/>
          <p:cNvSpPr txBox="1"/>
          <p:nvPr/>
        </p:nvSpPr>
        <p:spPr>
          <a:xfrm>
            <a:off x="7494891" y="709053"/>
            <a:ext cx="9012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Q</a:t>
            </a:r>
            <a:r>
              <a:rPr lang="en-US" altLang="zh-CN" sz="2400" baseline="-25000" dirty="0"/>
              <a:t>ij</a:t>
            </a:r>
            <a:r>
              <a:rPr lang="en-US" altLang="zh-CN" sz="2400" baseline="30000" dirty="0"/>
              <a:t>1</a:t>
            </a:r>
            <a:r>
              <a:rPr lang="en-US" altLang="zh-CN" sz="2400" dirty="0"/>
              <a:t>=8</a:t>
            </a:r>
          </a:p>
          <a:p>
            <a:r>
              <a:rPr lang="en-US" altLang="zh-CN" sz="2400" dirty="0"/>
              <a:t>Q</a:t>
            </a:r>
            <a:r>
              <a:rPr lang="en-US" altLang="zh-CN" sz="2400" baseline="-25000" dirty="0"/>
              <a:t>ij</a:t>
            </a:r>
            <a:r>
              <a:rPr lang="en-US" altLang="zh-CN" sz="2400" baseline="30000" dirty="0"/>
              <a:t>2</a:t>
            </a:r>
            <a:r>
              <a:rPr lang="en-US" altLang="zh-CN" sz="2400" dirty="0"/>
              <a:t>=4</a:t>
            </a:r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3693459" y="1825625"/>
            <a:ext cx="201257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altLang="zh-CN" sz="32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3200" dirty="0" smtClean="0"/>
              <a:t> 8÷</a:t>
            </a:r>
            <a:r>
              <a:rPr lang="en-US" altLang="zh-CN" sz="3200" dirty="0" smtClean="0">
                <a:solidFill>
                  <a:schemeClr val="accent6">
                    <a:lumMod val="75000"/>
                  </a:schemeClr>
                </a:solidFill>
              </a:rPr>
              <a:t>4</a:t>
            </a:r>
            <a:r>
              <a:rPr lang="en-US" altLang="zh-CN" sz="3200" dirty="0" smtClean="0"/>
              <a:t>=</a:t>
            </a:r>
            <a:r>
              <a:rPr lang="en-US" altLang="zh-CN" sz="3200" dirty="0" smtClean="0">
                <a:solidFill>
                  <a:srgbClr val="FF0000"/>
                </a:solidFill>
              </a:rPr>
              <a:t>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3200" dirty="0" smtClean="0"/>
              <a:t> 16</a:t>
            </a:r>
            <a:r>
              <a:rPr lang="en-US" altLang="zh-CN" sz="3200" dirty="0"/>
              <a:t>÷</a:t>
            </a:r>
            <a:r>
              <a:rPr lang="en-US" altLang="zh-CN" sz="3200" dirty="0" smtClean="0">
                <a:solidFill>
                  <a:schemeClr val="accent6">
                    <a:lumMod val="75000"/>
                  </a:schemeClr>
                </a:solidFill>
              </a:rPr>
              <a:t>4</a:t>
            </a:r>
            <a:r>
              <a:rPr lang="en-US" altLang="zh-CN" sz="3200" dirty="0" smtClean="0"/>
              <a:t>=</a:t>
            </a:r>
            <a:r>
              <a:rPr lang="en-US" altLang="zh-CN" sz="3200" dirty="0" smtClean="0">
                <a:solidFill>
                  <a:srgbClr val="FF0000"/>
                </a:solidFill>
              </a:rPr>
              <a:t>4</a:t>
            </a:r>
            <a:r>
              <a:rPr lang="en-US" altLang="zh-CN" sz="3200" dirty="0" smtClean="0"/>
              <a:t/>
            </a:r>
            <a:br>
              <a:rPr lang="en-US" altLang="zh-CN" sz="3200" dirty="0" smtClean="0"/>
            </a:br>
            <a:r>
              <a:rPr lang="en-US" altLang="zh-CN" sz="3200" dirty="0" smtClean="0"/>
              <a:t> 24</a:t>
            </a:r>
            <a:r>
              <a:rPr lang="en-US" altLang="zh-CN" sz="3200" dirty="0"/>
              <a:t>÷</a:t>
            </a:r>
            <a:r>
              <a:rPr lang="en-US" altLang="zh-CN" sz="3200" dirty="0" smtClean="0">
                <a:solidFill>
                  <a:schemeClr val="accent6">
                    <a:lumMod val="75000"/>
                  </a:schemeClr>
                </a:solidFill>
              </a:rPr>
              <a:t>4</a:t>
            </a:r>
            <a:r>
              <a:rPr lang="en-US" altLang="zh-CN" sz="3200" dirty="0" smtClean="0"/>
              <a:t>=</a:t>
            </a:r>
            <a:r>
              <a:rPr lang="en-US" altLang="zh-CN" sz="3200" dirty="0" smtClean="0">
                <a:solidFill>
                  <a:srgbClr val="FF0000"/>
                </a:solidFill>
              </a:rPr>
              <a:t>6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zh-CN" altLang="en-US" sz="3200" baseline="-25000" dirty="0"/>
          </a:p>
        </p:txBody>
      </p:sp>
      <p:sp>
        <p:nvSpPr>
          <p:cNvPr id="5" name="矩形 4"/>
          <p:cNvSpPr/>
          <p:nvPr/>
        </p:nvSpPr>
        <p:spPr>
          <a:xfrm>
            <a:off x="1509838" y="1690688"/>
            <a:ext cx="19030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mode </a:t>
            </a:r>
            <a:r>
              <a:rPr lang="zh-CN" altLang="en-US" sz="2400" dirty="0"/>
              <a:t>（</a:t>
            </a:r>
            <a:r>
              <a:rPr lang="en-US" altLang="zh-CN" sz="2400" dirty="0"/>
              <a:t>0,1</a:t>
            </a:r>
            <a:r>
              <a:rPr lang="zh-CN" altLang="en-US" dirty="0"/>
              <a:t>）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11956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双压缩痕迹</a:t>
            </a:r>
            <a:r>
              <a:rPr lang="en-US" altLang="zh-CN" dirty="0"/>
              <a:t>——</a:t>
            </a:r>
            <a:r>
              <a:rPr lang="en-US" altLang="zh-CN" dirty="0" smtClean="0"/>
              <a:t>Q</a:t>
            </a:r>
            <a:r>
              <a:rPr lang="en-US" altLang="zh-CN" baseline="-25000" dirty="0" smtClean="0"/>
              <a:t>ij</a:t>
            </a:r>
            <a:r>
              <a:rPr lang="en-US" altLang="zh-CN" baseline="30000" dirty="0" smtClean="0"/>
              <a:t>1</a:t>
            </a:r>
            <a:r>
              <a:rPr lang="en-US" altLang="zh-CN" dirty="0"/>
              <a:t>&gt;</a:t>
            </a:r>
            <a:r>
              <a:rPr lang="en-US" altLang="zh-CN" dirty="0" smtClean="0"/>
              <a:t>Q</a:t>
            </a:r>
            <a:r>
              <a:rPr lang="en-US" altLang="zh-CN" baseline="-25000" dirty="0" smtClean="0"/>
              <a:t>ij</a:t>
            </a:r>
            <a:r>
              <a:rPr lang="en-US" altLang="zh-CN" baseline="30000" dirty="0" smtClean="0"/>
              <a:t>2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zh-CN" sz="3200" dirty="0" smtClean="0"/>
          </a:p>
          <a:p>
            <a:pPr marL="0" indent="0">
              <a:buNone/>
            </a:pPr>
            <a:r>
              <a:rPr lang="en-US" altLang="zh-CN" sz="3200" dirty="0" smtClean="0"/>
              <a:t> </a:t>
            </a:r>
            <a:endParaRPr lang="zh-CN" altLang="en-US" sz="3200" baseline="-25000" dirty="0"/>
          </a:p>
        </p:txBody>
      </p:sp>
      <p:sp>
        <p:nvSpPr>
          <p:cNvPr id="13" name="文本框 12"/>
          <p:cNvSpPr txBox="1"/>
          <p:nvPr/>
        </p:nvSpPr>
        <p:spPr>
          <a:xfrm>
            <a:off x="6701514" y="3051424"/>
            <a:ext cx="469057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/>
              <a:t>mode </a:t>
            </a:r>
            <a:r>
              <a:rPr lang="zh-CN" altLang="en-US" sz="2400" dirty="0" smtClean="0"/>
              <a:t>（</a:t>
            </a:r>
            <a:r>
              <a:rPr lang="en-US" altLang="zh-CN" sz="2400" dirty="0" smtClean="0"/>
              <a:t>0,1</a:t>
            </a:r>
            <a:r>
              <a:rPr lang="zh-CN" altLang="en-US" sz="2400" dirty="0" smtClean="0"/>
              <a:t>）</a:t>
            </a:r>
            <a:endParaRPr lang="en-US" altLang="zh-CN" sz="2400" dirty="0" smtClean="0"/>
          </a:p>
          <a:p>
            <a:r>
              <a:rPr lang="en-US" altLang="zh-CN" sz="2400" dirty="0" smtClean="0"/>
              <a:t>Q</a:t>
            </a:r>
            <a:r>
              <a:rPr lang="en-US" altLang="zh-CN" sz="2400" baseline="-25000" dirty="0" smtClean="0"/>
              <a:t>ij</a:t>
            </a:r>
            <a:r>
              <a:rPr lang="en-US" altLang="zh-CN" sz="2400" baseline="30000" dirty="0" smtClean="0"/>
              <a:t>1</a:t>
            </a:r>
            <a:r>
              <a:rPr lang="en-US" altLang="zh-CN" sz="2400" dirty="0" smtClean="0"/>
              <a:t>=6</a:t>
            </a:r>
          </a:p>
          <a:p>
            <a:r>
              <a:rPr lang="en-US" altLang="zh-CN" sz="2400" dirty="0" smtClean="0"/>
              <a:t>Q</a:t>
            </a:r>
            <a:r>
              <a:rPr lang="en-US" altLang="zh-CN" sz="2400" baseline="-25000" dirty="0" smtClean="0"/>
              <a:t>ij</a:t>
            </a:r>
            <a:r>
              <a:rPr lang="en-US" altLang="zh-CN" sz="2400" baseline="30000" dirty="0" smtClean="0"/>
              <a:t>2</a:t>
            </a:r>
            <a:r>
              <a:rPr lang="en-US" altLang="zh-CN" sz="2400" dirty="0" smtClean="0"/>
              <a:t>=4</a:t>
            </a:r>
          </a:p>
          <a:p>
            <a:r>
              <a:rPr lang="en-US" altLang="zh-CN" sz="2400" dirty="0" smtClean="0"/>
              <a:t>DCT</a:t>
            </a:r>
            <a:r>
              <a:rPr lang="zh-CN" altLang="en-US" sz="2400" dirty="0" smtClean="0"/>
              <a:t>系数分布直方图：有出现</a:t>
            </a:r>
            <a:r>
              <a:rPr lang="zh-CN" altLang="en-US" sz="2400" dirty="0"/>
              <a:t>双峰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7114" y="1988638"/>
            <a:ext cx="4419048" cy="35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048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双压缩痕迹</a:t>
            </a:r>
            <a:r>
              <a:rPr lang="en-US" altLang="zh-CN" dirty="0"/>
              <a:t>——</a:t>
            </a:r>
            <a:r>
              <a:rPr lang="en-US" altLang="zh-CN" dirty="0" smtClean="0"/>
              <a:t>Q</a:t>
            </a:r>
            <a:r>
              <a:rPr lang="en-US" altLang="zh-CN" baseline="-25000" dirty="0" smtClean="0"/>
              <a:t>ij</a:t>
            </a:r>
            <a:r>
              <a:rPr lang="en-US" altLang="zh-CN" baseline="30000" dirty="0" smtClean="0"/>
              <a:t>1</a:t>
            </a:r>
            <a:r>
              <a:rPr lang="en-US" altLang="zh-CN" dirty="0"/>
              <a:t>&gt;</a:t>
            </a:r>
            <a:r>
              <a:rPr lang="en-US" altLang="zh-CN" dirty="0" smtClean="0"/>
              <a:t>Q</a:t>
            </a:r>
            <a:r>
              <a:rPr lang="en-US" altLang="zh-CN" baseline="-25000" dirty="0" smtClean="0"/>
              <a:t>ij</a:t>
            </a:r>
            <a:r>
              <a:rPr lang="en-US" altLang="zh-CN" baseline="30000" dirty="0" smtClean="0"/>
              <a:t>2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zh-CN" sz="3200" dirty="0" smtClean="0"/>
          </a:p>
          <a:p>
            <a:pPr marL="0" indent="0">
              <a:buNone/>
            </a:pPr>
            <a:r>
              <a:rPr lang="en-US" altLang="zh-CN" sz="3200" dirty="0" smtClean="0"/>
              <a:t> </a:t>
            </a:r>
            <a:endParaRPr lang="zh-CN" altLang="en-US" sz="3200" baseline="-25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8669" y="1988049"/>
            <a:ext cx="5890517" cy="4417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770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双压缩痕迹</a:t>
            </a:r>
            <a:r>
              <a:rPr lang="en-US" altLang="zh-CN" dirty="0"/>
              <a:t>——</a:t>
            </a:r>
            <a:r>
              <a:rPr lang="en-US" altLang="zh-CN" dirty="0" smtClean="0"/>
              <a:t>Q</a:t>
            </a:r>
            <a:r>
              <a:rPr lang="en-US" altLang="zh-CN" baseline="-25000" dirty="0" smtClean="0"/>
              <a:t>ij</a:t>
            </a:r>
            <a:r>
              <a:rPr lang="en-US" altLang="zh-CN" baseline="30000" dirty="0" smtClean="0"/>
              <a:t>1</a:t>
            </a:r>
            <a:r>
              <a:rPr lang="en-US" altLang="zh-CN" dirty="0"/>
              <a:t>&gt;</a:t>
            </a:r>
            <a:r>
              <a:rPr lang="en-US" altLang="zh-CN" dirty="0" smtClean="0"/>
              <a:t>Q</a:t>
            </a:r>
            <a:r>
              <a:rPr lang="en-US" altLang="zh-CN" baseline="-25000" dirty="0" smtClean="0"/>
              <a:t>ij</a:t>
            </a:r>
            <a:r>
              <a:rPr lang="en-US" altLang="zh-CN" baseline="30000" dirty="0" smtClean="0"/>
              <a:t>2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201257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CN" sz="3200" dirty="0" smtClean="0"/>
          </a:p>
          <a:p>
            <a:pPr marL="0" indent="0">
              <a:buNone/>
            </a:pPr>
            <a:r>
              <a:rPr lang="en-US" altLang="zh-CN" sz="3200" dirty="0" smtClean="0"/>
              <a:t> </a:t>
            </a:r>
            <a:r>
              <a:rPr lang="en-US" altLang="zh-CN" sz="3200" dirty="0" smtClean="0">
                <a:solidFill>
                  <a:srgbClr val="FF0000"/>
                </a:solidFill>
              </a:rPr>
              <a:t>1</a:t>
            </a:r>
            <a:r>
              <a:rPr lang="en-US" altLang="zh-CN" sz="3200" dirty="0" smtClean="0"/>
              <a:t>x</a:t>
            </a:r>
            <a:r>
              <a:rPr lang="en-US" altLang="zh-CN" sz="3200" dirty="0" smtClean="0">
                <a:solidFill>
                  <a:schemeClr val="accent6">
                    <a:lumMod val="75000"/>
                  </a:schemeClr>
                </a:solidFill>
              </a:rPr>
              <a:t>6</a:t>
            </a:r>
            <a:r>
              <a:rPr lang="en-US" altLang="zh-CN" sz="3200" dirty="0" smtClean="0"/>
              <a:t>=6</a:t>
            </a:r>
          </a:p>
          <a:p>
            <a:pPr marL="0" indent="0">
              <a:buNone/>
            </a:pPr>
            <a:r>
              <a:rPr lang="en-US" altLang="zh-CN" sz="3200" dirty="0" smtClean="0"/>
              <a:t> </a:t>
            </a:r>
            <a:r>
              <a:rPr lang="en-US" altLang="zh-CN" sz="3200" dirty="0" smtClean="0">
                <a:solidFill>
                  <a:srgbClr val="FF0000"/>
                </a:solidFill>
              </a:rPr>
              <a:t>2</a:t>
            </a:r>
            <a:r>
              <a:rPr lang="en-US" altLang="zh-CN" sz="3200" dirty="0" smtClean="0"/>
              <a:t>x</a:t>
            </a:r>
            <a:r>
              <a:rPr lang="en-US" altLang="zh-CN" sz="3200" dirty="0" smtClean="0">
                <a:solidFill>
                  <a:schemeClr val="accent6">
                    <a:lumMod val="75000"/>
                  </a:schemeClr>
                </a:solidFill>
              </a:rPr>
              <a:t>6</a:t>
            </a:r>
            <a:r>
              <a:rPr lang="en-US" altLang="zh-CN" sz="3200" dirty="0" smtClean="0"/>
              <a:t>=12</a:t>
            </a:r>
            <a:br>
              <a:rPr lang="en-US" altLang="zh-CN" sz="3200" dirty="0" smtClean="0"/>
            </a:br>
            <a:r>
              <a:rPr lang="en-US" altLang="zh-CN" sz="3200" dirty="0" smtClean="0"/>
              <a:t> </a:t>
            </a:r>
            <a:r>
              <a:rPr lang="en-US" altLang="zh-CN" sz="3200" dirty="0" smtClean="0">
                <a:solidFill>
                  <a:srgbClr val="FF0000"/>
                </a:solidFill>
              </a:rPr>
              <a:t>3</a:t>
            </a:r>
            <a:r>
              <a:rPr lang="en-US" altLang="zh-CN" sz="3200" dirty="0" smtClean="0"/>
              <a:t>x</a:t>
            </a:r>
            <a:r>
              <a:rPr lang="en-US" altLang="zh-CN" sz="3200" dirty="0" smtClean="0">
                <a:solidFill>
                  <a:schemeClr val="accent6">
                    <a:lumMod val="75000"/>
                  </a:schemeClr>
                </a:solidFill>
              </a:rPr>
              <a:t>6</a:t>
            </a:r>
            <a:r>
              <a:rPr lang="en-US" altLang="zh-CN" sz="3200" dirty="0" smtClean="0"/>
              <a:t>=18</a:t>
            </a:r>
          </a:p>
          <a:p>
            <a:pPr marL="0" indent="0">
              <a:buNone/>
            </a:pPr>
            <a:r>
              <a:rPr lang="en-US" altLang="zh-CN" sz="3200" dirty="0" smtClean="0">
                <a:solidFill>
                  <a:srgbClr val="FF0000"/>
                </a:solidFill>
              </a:rPr>
              <a:t> 4</a:t>
            </a:r>
            <a:r>
              <a:rPr lang="en-US" altLang="zh-CN" sz="3200" dirty="0" smtClean="0"/>
              <a:t>x</a:t>
            </a:r>
            <a:r>
              <a:rPr lang="en-US" altLang="zh-CN" sz="3200" dirty="0" smtClean="0">
                <a:solidFill>
                  <a:schemeClr val="accent6">
                    <a:lumMod val="75000"/>
                  </a:schemeClr>
                </a:solidFill>
              </a:rPr>
              <a:t>6</a:t>
            </a:r>
            <a:r>
              <a:rPr lang="en-US" altLang="zh-CN" sz="3200" dirty="0" smtClean="0"/>
              <a:t>=24</a:t>
            </a:r>
            <a:endParaRPr lang="en-US" altLang="zh-CN" sz="3200" dirty="0"/>
          </a:p>
          <a:p>
            <a:pPr marL="0" indent="0">
              <a:buNone/>
            </a:pPr>
            <a:endParaRPr lang="en-US" altLang="zh-CN" sz="3200" dirty="0" smtClean="0"/>
          </a:p>
          <a:p>
            <a:pPr marL="0" indent="0">
              <a:buNone/>
            </a:pPr>
            <a:endParaRPr lang="zh-CN" altLang="en-US" sz="3200" baseline="-25000" dirty="0"/>
          </a:p>
        </p:txBody>
      </p:sp>
      <p:sp>
        <p:nvSpPr>
          <p:cNvPr id="13" name="文本框 12"/>
          <p:cNvSpPr txBox="1"/>
          <p:nvPr/>
        </p:nvSpPr>
        <p:spPr>
          <a:xfrm>
            <a:off x="7494891" y="709053"/>
            <a:ext cx="9012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/>
              <a:t>Q</a:t>
            </a:r>
            <a:r>
              <a:rPr lang="en-US" altLang="zh-CN" sz="2400" baseline="-25000" dirty="0" smtClean="0"/>
              <a:t>ij</a:t>
            </a:r>
            <a:r>
              <a:rPr lang="en-US" altLang="zh-CN" sz="2400" baseline="30000" dirty="0" smtClean="0"/>
              <a:t>1</a:t>
            </a:r>
            <a:r>
              <a:rPr lang="en-US" altLang="zh-CN" sz="2400" dirty="0" smtClean="0"/>
              <a:t>=6</a:t>
            </a:r>
            <a:endParaRPr lang="en-US" altLang="zh-CN" sz="2400" dirty="0"/>
          </a:p>
          <a:p>
            <a:r>
              <a:rPr lang="en-US" altLang="zh-CN" sz="2400" dirty="0"/>
              <a:t>Q</a:t>
            </a:r>
            <a:r>
              <a:rPr lang="en-US" altLang="zh-CN" sz="2400" baseline="-25000" dirty="0"/>
              <a:t>ij</a:t>
            </a:r>
            <a:r>
              <a:rPr lang="en-US" altLang="zh-CN" sz="2400" baseline="30000" dirty="0"/>
              <a:t>2</a:t>
            </a:r>
            <a:r>
              <a:rPr lang="en-US" altLang="zh-CN" sz="2400" dirty="0"/>
              <a:t>=4</a:t>
            </a:r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3693458" y="1825625"/>
            <a:ext cx="393102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altLang="zh-CN" sz="32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3200" dirty="0" smtClean="0"/>
              <a:t> 6÷</a:t>
            </a:r>
            <a:r>
              <a:rPr lang="en-US" altLang="zh-CN" sz="3200" dirty="0" smtClean="0">
                <a:solidFill>
                  <a:schemeClr val="accent6">
                    <a:lumMod val="75000"/>
                  </a:schemeClr>
                </a:solidFill>
              </a:rPr>
              <a:t>4</a:t>
            </a:r>
            <a:r>
              <a:rPr lang="en-US" altLang="zh-CN" sz="3200" dirty="0" smtClean="0"/>
              <a:t>=</a:t>
            </a:r>
            <a:r>
              <a:rPr lang="en-US" altLang="zh-CN" sz="3200" dirty="0" smtClean="0">
                <a:solidFill>
                  <a:srgbClr val="FF0000"/>
                </a:solidFill>
              </a:rPr>
              <a:t>1.5   1</a:t>
            </a:r>
            <a:r>
              <a:rPr lang="zh-CN" altLang="en-US" sz="3200" dirty="0" smtClean="0">
                <a:solidFill>
                  <a:srgbClr val="FF0000"/>
                </a:solidFill>
              </a:rPr>
              <a:t>和</a:t>
            </a:r>
            <a:r>
              <a:rPr lang="en-US" altLang="zh-CN" sz="3200" dirty="0" smtClean="0">
                <a:solidFill>
                  <a:srgbClr val="FF0000"/>
                </a:solidFill>
              </a:rPr>
              <a:t>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3200" dirty="0" smtClean="0"/>
              <a:t> 12÷</a:t>
            </a:r>
            <a:r>
              <a:rPr lang="en-US" altLang="zh-CN" sz="3200" dirty="0" smtClean="0">
                <a:solidFill>
                  <a:schemeClr val="accent6">
                    <a:lumMod val="75000"/>
                  </a:schemeClr>
                </a:solidFill>
              </a:rPr>
              <a:t>4</a:t>
            </a:r>
            <a:r>
              <a:rPr lang="en-US" altLang="zh-CN" sz="3200" dirty="0" smtClean="0"/>
              <a:t>=</a:t>
            </a:r>
            <a:r>
              <a:rPr lang="en-US" altLang="zh-CN" sz="3200" dirty="0" smtClean="0">
                <a:solidFill>
                  <a:srgbClr val="FF0000"/>
                </a:solidFill>
              </a:rPr>
              <a:t>3       3</a:t>
            </a:r>
            <a:r>
              <a:rPr lang="en-US" altLang="zh-CN" sz="3200" dirty="0" smtClean="0"/>
              <a:t/>
            </a:r>
            <a:br>
              <a:rPr lang="en-US" altLang="zh-CN" sz="3200" dirty="0" smtClean="0"/>
            </a:br>
            <a:r>
              <a:rPr lang="en-US" altLang="zh-CN" sz="3200" dirty="0" smtClean="0"/>
              <a:t> 18÷</a:t>
            </a:r>
            <a:r>
              <a:rPr lang="en-US" altLang="zh-CN" sz="3200" dirty="0" smtClean="0">
                <a:solidFill>
                  <a:schemeClr val="accent6">
                    <a:lumMod val="75000"/>
                  </a:schemeClr>
                </a:solidFill>
              </a:rPr>
              <a:t>4</a:t>
            </a:r>
            <a:r>
              <a:rPr lang="en-US" altLang="zh-CN" sz="3200" dirty="0" smtClean="0"/>
              <a:t>=</a:t>
            </a:r>
            <a:r>
              <a:rPr lang="en-US" altLang="zh-CN" sz="3200" dirty="0" smtClean="0">
                <a:solidFill>
                  <a:srgbClr val="FF0000"/>
                </a:solidFill>
              </a:rPr>
              <a:t>4.5   4</a:t>
            </a:r>
            <a:r>
              <a:rPr lang="zh-CN" altLang="en-US" sz="3200" dirty="0" smtClean="0">
                <a:solidFill>
                  <a:srgbClr val="FF0000"/>
                </a:solidFill>
              </a:rPr>
              <a:t>和</a:t>
            </a:r>
            <a:r>
              <a:rPr lang="en-US" altLang="zh-CN" sz="3200" dirty="0" smtClean="0">
                <a:solidFill>
                  <a:srgbClr val="FF0000"/>
                </a:solidFill>
              </a:rPr>
              <a:t>5</a:t>
            </a:r>
          </a:p>
          <a:p>
            <a:pPr marL="0" indent="0">
              <a:buNone/>
            </a:pPr>
            <a:r>
              <a:rPr lang="en-US" altLang="zh-CN" sz="3200" dirty="0">
                <a:solidFill>
                  <a:srgbClr val="FF0000"/>
                </a:solidFill>
              </a:rPr>
              <a:t> </a:t>
            </a:r>
            <a:r>
              <a:rPr lang="en-US" altLang="zh-CN" sz="3200" dirty="0" smtClean="0"/>
              <a:t>24÷</a:t>
            </a:r>
            <a:r>
              <a:rPr lang="en-US" altLang="zh-CN" sz="3200" dirty="0" smtClean="0">
                <a:solidFill>
                  <a:schemeClr val="accent6">
                    <a:lumMod val="75000"/>
                  </a:schemeClr>
                </a:solidFill>
              </a:rPr>
              <a:t>4</a:t>
            </a:r>
            <a:r>
              <a:rPr lang="en-US" altLang="zh-CN" sz="3200" dirty="0" smtClean="0"/>
              <a:t>=</a:t>
            </a:r>
            <a:r>
              <a:rPr lang="en-US" altLang="zh-CN" sz="3200" dirty="0">
                <a:solidFill>
                  <a:srgbClr val="FF0000"/>
                </a:solidFill>
              </a:rPr>
              <a:t>6</a:t>
            </a:r>
            <a:r>
              <a:rPr lang="en-US" altLang="zh-CN" sz="3200" dirty="0" smtClean="0">
                <a:solidFill>
                  <a:srgbClr val="FF0000"/>
                </a:solidFill>
              </a:rPr>
              <a:t>       6</a:t>
            </a:r>
            <a:endParaRPr lang="en-US" altLang="zh-CN" sz="3200" dirty="0">
              <a:solidFill>
                <a:srgbClr val="FF000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sz="3200" dirty="0" smtClean="0">
              <a:solidFill>
                <a:srgbClr val="FF000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zh-CN" altLang="en-US" sz="3200" baseline="-25000" dirty="0"/>
          </a:p>
        </p:txBody>
      </p:sp>
      <p:sp>
        <p:nvSpPr>
          <p:cNvPr id="5" name="矩形 4"/>
          <p:cNvSpPr/>
          <p:nvPr/>
        </p:nvSpPr>
        <p:spPr>
          <a:xfrm>
            <a:off x="1509838" y="1690688"/>
            <a:ext cx="19030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mode </a:t>
            </a:r>
            <a:r>
              <a:rPr lang="zh-CN" altLang="en-US" sz="2400" dirty="0"/>
              <a:t>（</a:t>
            </a:r>
            <a:r>
              <a:rPr lang="en-US" altLang="zh-CN" sz="2400" dirty="0"/>
              <a:t>0,1</a:t>
            </a:r>
            <a:r>
              <a:rPr lang="zh-CN" altLang="en-US" dirty="0"/>
              <a:t>）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54266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双压缩痕迹</a:t>
            </a:r>
            <a:r>
              <a:rPr lang="en-US" altLang="zh-CN" dirty="0"/>
              <a:t>——</a:t>
            </a:r>
            <a:r>
              <a:rPr lang="en-US" altLang="zh-CN" dirty="0" smtClean="0"/>
              <a:t>Q</a:t>
            </a:r>
            <a:r>
              <a:rPr lang="en-US" altLang="zh-CN" baseline="-25000" dirty="0" smtClean="0"/>
              <a:t>ij</a:t>
            </a:r>
            <a:r>
              <a:rPr lang="en-US" altLang="zh-CN" baseline="30000" dirty="0" smtClean="0"/>
              <a:t>1</a:t>
            </a:r>
            <a:r>
              <a:rPr lang="en-US" altLang="zh-CN" dirty="0" smtClean="0"/>
              <a:t>&lt;Q</a:t>
            </a:r>
            <a:r>
              <a:rPr lang="en-US" altLang="zh-CN" baseline="-25000" dirty="0" smtClean="0"/>
              <a:t>ij</a:t>
            </a:r>
            <a:r>
              <a:rPr lang="en-US" altLang="zh-CN" baseline="30000" dirty="0" smtClean="0"/>
              <a:t>2</a:t>
            </a:r>
            <a:r>
              <a:rPr lang="zh-CN" altLang="en-US" baseline="30000" dirty="0" smtClean="0"/>
              <a:t>（</a:t>
            </a:r>
            <a:r>
              <a:rPr lang="en-US" altLang="zh-CN" dirty="0" smtClean="0"/>
              <a:t>Q</a:t>
            </a:r>
            <a:r>
              <a:rPr lang="en-US" altLang="zh-CN" baseline="-25000" dirty="0" smtClean="0"/>
              <a:t>ij</a:t>
            </a:r>
            <a:r>
              <a:rPr lang="en-US" altLang="zh-CN" baseline="30000" dirty="0"/>
              <a:t>2</a:t>
            </a:r>
            <a:r>
              <a:rPr lang="zh-CN" altLang="en-US" dirty="0" smtClean="0"/>
              <a:t>不能被</a:t>
            </a:r>
            <a:r>
              <a:rPr lang="en-US" altLang="zh-CN" dirty="0" smtClean="0"/>
              <a:t>Q</a:t>
            </a:r>
            <a:r>
              <a:rPr lang="en-US" altLang="zh-CN" baseline="-25000" dirty="0" smtClean="0"/>
              <a:t>ij</a:t>
            </a:r>
            <a:r>
              <a:rPr lang="en-US" altLang="zh-CN" baseline="30000" dirty="0"/>
              <a:t>1</a:t>
            </a:r>
            <a:r>
              <a:rPr lang="zh-CN" altLang="en-US" dirty="0" smtClean="0"/>
              <a:t>整除</a:t>
            </a:r>
            <a:r>
              <a:rPr lang="zh-CN" altLang="en-US" baseline="30000" dirty="0" smtClean="0"/>
              <a:t>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zh-CN" sz="3200" dirty="0" smtClean="0"/>
          </a:p>
          <a:p>
            <a:pPr marL="0" indent="0">
              <a:buNone/>
            </a:pPr>
            <a:r>
              <a:rPr lang="en-US" altLang="zh-CN" sz="3200" dirty="0" smtClean="0"/>
              <a:t> </a:t>
            </a:r>
            <a:endParaRPr lang="zh-CN" altLang="en-US" sz="3200" baseline="-25000" dirty="0"/>
          </a:p>
        </p:txBody>
      </p:sp>
      <p:sp>
        <p:nvSpPr>
          <p:cNvPr id="13" name="文本框 12"/>
          <p:cNvSpPr txBox="1"/>
          <p:nvPr/>
        </p:nvSpPr>
        <p:spPr>
          <a:xfrm>
            <a:off x="6701514" y="3051424"/>
            <a:ext cx="469057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/>
              <a:t>mode </a:t>
            </a:r>
            <a:r>
              <a:rPr lang="zh-CN" altLang="en-US" sz="2400" dirty="0" smtClean="0"/>
              <a:t>（</a:t>
            </a:r>
            <a:r>
              <a:rPr lang="en-US" altLang="zh-CN" sz="2400" dirty="0" smtClean="0"/>
              <a:t>0,1</a:t>
            </a:r>
            <a:r>
              <a:rPr lang="zh-CN" altLang="en-US" sz="2400" dirty="0" smtClean="0"/>
              <a:t>）</a:t>
            </a:r>
            <a:endParaRPr lang="en-US" altLang="zh-CN" sz="2400" dirty="0" smtClean="0"/>
          </a:p>
          <a:p>
            <a:r>
              <a:rPr lang="en-US" altLang="zh-CN" sz="2400" dirty="0" smtClean="0"/>
              <a:t>Q</a:t>
            </a:r>
            <a:r>
              <a:rPr lang="en-US" altLang="zh-CN" sz="2400" baseline="-25000" dirty="0" smtClean="0"/>
              <a:t>ij</a:t>
            </a:r>
            <a:r>
              <a:rPr lang="en-US" altLang="zh-CN" sz="2400" baseline="30000" dirty="0" smtClean="0"/>
              <a:t>1</a:t>
            </a:r>
            <a:r>
              <a:rPr lang="en-US" altLang="zh-CN" sz="2400" dirty="0" smtClean="0"/>
              <a:t>=3</a:t>
            </a:r>
          </a:p>
          <a:p>
            <a:r>
              <a:rPr lang="en-US" altLang="zh-CN" sz="2400" dirty="0" smtClean="0"/>
              <a:t>Q</a:t>
            </a:r>
            <a:r>
              <a:rPr lang="en-US" altLang="zh-CN" sz="2400" baseline="-25000" dirty="0" smtClean="0"/>
              <a:t>ij</a:t>
            </a:r>
            <a:r>
              <a:rPr lang="en-US" altLang="zh-CN" sz="2400" baseline="30000" dirty="0" smtClean="0"/>
              <a:t>2</a:t>
            </a:r>
            <a:r>
              <a:rPr lang="en-US" altLang="zh-CN" sz="2400" dirty="0" smtClean="0"/>
              <a:t>=4</a:t>
            </a:r>
          </a:p>
          <a:p>
            <a:r>
              <a:rPr lang="en-US" altLang="zh-CN" sz="2400" dirty="0" smtClean="0"/>
              <a:t>DCT</a:t>
            </a:r>
            <a:r>
              <a:rPr lang="zh-CN" altLang="en-US" sz="2400" dirty="0" smtClean="0"/>
              <a:t>系数分布直方图：有出现</a:t>
            </a:r>
            <a:r>
              <a:rPr lang="zh-CN" altLang="en-US" sz="2400" dirty="0"/>
              <a:t>双峰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5152" y="2216647"/>
            <a:ext cx="4285714" cy="33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111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154167" y="2496620"/>
            <a:ext cx="61644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 smtClean="0"/>
              <a:t>THANK YOU</a:t>
            </a:r>
            <a:endParaRPr lang="zh-CN" altLang="en-US" sz="9600" dirty="0"/>
          </a:p>
        </p:txBody>
      </p:sp>
    </p:spTree>
    <p:extLst>
      <p:ext uri="{BB962C8B-B14F-4D97-AF65-F5344CB8AC3E}">
        <p14:creationId xmlns:p14="http://schemas.microsoft.com/office/powerpoint/2010/main" val="679986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图像压缩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1</a:t>
            </a:r>
            <a:r>
              <a:rPr lang="zh-CN" altLang="en-US" dirty="0" smtClean="0"/>
              <a:t>、</a:t>
            </a:r>
            <a:r>
              <a:rPr lang="en-US" altLang="zh-CN" dirty="0" smtClean="0">
                <a:solidFill>
                  <a:srgbClr val="FF0000"/>
                </a:solidFill>
              </a:rPr>
              <a:t>BMP</a:t>
            </a:r>
            <a:r>
              <a:rPr lang="zh-CN" altLang="en-US" dirty="0" smtClean="0"/>
              <a:t>： </a:t>
            </a:r>
            <a:r>
              <a:rPr lang="en-US" altLang="zh-CN" dirty="0" smtClean="0"/>
              <a:t>BMP</a:t>
            </a:r>
            <a:r>
              <a:rPr lang="zh-CN" altLang="en-US" dirty="0" smtClean="0"/>
              <a:t>格式是微软公司制定的图形标准，其结构简单，未经过压缩，但文件比较大。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2</a:t>
            </a:r>
            <a:r>
              <a:rPr lang="zh-CN" altLang="en-US" dirty="0" smtClean="0"/>
              <a:t>、</a:t>
            </a:r>
            <a:r>
              <a:rPr lang="en-US" altLang="zh-CN" dirty="0" smtClean="0">
                <a:solidFill>
                  <a:srgbClr val="FF0000"/>
                </a:solidFill>
              </a:rPr>
              <a:t>RAW</a:t>
            </a:r>
            <a:r>
              <a:rPr lang="zh-CN" altLang="en-US" dirty="0" smtClean="0"/>
              <a:t>：数码相机原始记录格式，其实严格的说</a:t>
            </a:r>
            <a:r>
              <a:rPr lang="en-US" altLang="zh-CN" dirty="0" smtClean="0"/>
              <a:t>RAW</a:t>
            </a:r>
            <a:r>
              <a:rPr lang="zh-CN" altLang="en-US" dirty="0" smtClean="0"/>
              <a:t>并非一种图像格式，不能直接编辑，</a:t>
            </a:r>
            <a:r>
              <a:rPr lang="en-US" altLang="zh-CN" dirty="0" smtClean="0"/>
              <a:t>RAW</a:t>
            </a:r>
            <a:r>
              <a:rPr lang="zh-CN" altLang="en-US" dirty="0" smtClean="0"/>
              <a:t>是相机的</a:t>
            </a:r>
            <a:r>
              <a:rPr lang="en-US" altLang="zh-CN" dirty="0" smtClean="0"/>
              <a:t>CCD</a:t>
            </a:r>
            <a:r>
              <a:rPr lang="zh-CN" altLang="en-US" dirty="0" smtClean="0"/>
              <a:t>或</a:t>
            </a:r>
            <a:r>
              <a:rPr lang="en-US" altLang="zh-CN" dirty="0" smtClean="0"/>
              <a:t>CMOS</a:t>
            </a:r>
            <a:r>
              <a:rPr lang="zh-CN" altLang="en-US" dirty="0" smtClean="0"/>
              <a:t>在将光信号转换为电信号的原始数据的记录，单纯地记录了数码相机内部没有进行任何处理的图像数据，将其存储下来。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3</a:t>
            </a:r>
            <a:r>
              <a:rPr lang="zh-CN" altLang="en-US" dirty="0" smtClean="0"/>
              <a:t>、</a:t>
            </a:r>
            <a:r>
              <a:rPr lang="en-US" altLang="zh-CN" dirty="0" smtClean="0">
                <a:solidFill>
                  <a:srgbClr val="FF0000"/>
                </a:solidFill>
              </a:rPr>
              <a:t>TTIF</a:t>
            </a:r>
            <a:r>
              <a:rPr lang="zh-CN" altLang="en-US" dirty="0" smtClean="0"/>
              <a:t>： 支持</a:t>
            </a:r>
            <a:r>
              <a:rPr lang="en-US" altLang="zh-CN" dirty="0" err="1" smtClean="0"/>
              <a:t>lzw</a:t>
            </a:r>
            <a:r>
              <a:rPr lang="zh-CN" altLang="en-US" dirty="0" smtClean="0"/>
              <a:t>压缩，属于不失真压缩。这种压缩是文件本身的压缩，即把文件中某些重复的信息采用一种特殊的方式记录，文件可完全还原，能保持原有图颜色和层次。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4</a:t>
            </a:r>
            <a:r>
              <a:rPr lang="zh-CN" altLang="en-US" dirty="0" smtClean="0"/>
              <a:t>、</a:t>
            </a:r>
            <a:r>
              <a:rPr lang="en-US" altLang="zh-CN" dirty="0" smtClean="0">
                <a:solidFill>
                  <a:srgbClr val="FF0000"/>
                </a:solidFill>
              </a:rPr>
              <a:t>PNG</a:t>
            </a:r>
            <a:r>
              <a:rPr lang="zh-CN" altLang="en-US" dirty="0" smtClean="0"/>
              <a:t>： </a:t>
            </a:r>
            <a:r>
              <a:rPr lang="en-US" altLang="zh-CN" dirty="0" smtClean="0"/>
              <a:t>PNG</a:t>
            </a:r>
            <a:r>
              <a:rPr lang="zh-CN" altLang="en-US" dirty="0" smtClean="0"/>
              <a:t>采用无损压缩方案存储。</a:t>
            </a:r>
            <a:endParaRPr lang="en-US" altLang="zh-CN" dirty="0" smtClean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320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图像压缩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5</a:t>
            </a:r>
            <a:r>
              <a:rPr lang="zh-CN" altLang="en-US" dirty="0" smtClean="0"/>
              <a:t>、</a:t>
            </a:r>
            <a:r>
              <a:rPr lang="en-US" altLang="zh-CN" dirty="0" smtClean="0">
                <a:solidFill>
                  <a:srgbClr val="FF0000"/>
                </a:solidFill>
              </a:rPr>
              <a:t>JPEG</a:t>
            </a:r>
            <a:r>
              <a:rPr lang="zh-CN" altLang="en-US" dirty="0" smtClean="0">
                <a:solidFill>
                  <a:srgbClr val="FF0000"/>
                </a:solidFill>
              </a:rPr>
              <a:t>：</a:t>
            </a:r>
            <a:r>
              <a:rPr lang="en-US" altLang="zh-CN" dirty="0" smtClean="0"/>
              <a:t>JPEG</a:t>
            </a:r>
            <a:r>
              <a:rPr lang="zh-CN" altLang="en-US" dirty="0" smtClean="0"/>
              <a:t>支持不同程度的压缩比，可以视情况调整压缩倍率，压缩比越大，品质就越低；相反地，压缩比越小，品质就越好。不过要注意的一点是，这种压缩法属于失真型压缩，文件的压缩会使得图形品质下降。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4180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JPEG</a:t>
            </a:r>
            <a:r>
              <a:rPr lang="zh-CN" altLang="en-US" dirty="0" smtClean="0"/>
              <a:t>压缩基础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以灰度图像为例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sz="3200" dirty="0" smtClean="0"/>
              <a:t>    f(</a:t>
            </a:r>
            <a:r>
              <a:rPr lang="en-US" altLang="zh-CN" sz="3200" dirty="0" err="1" smtClean="0"/>
              <a:t>x,y</a:t>
            </a:r>
            <a:r>
              <a:rPr lang="en-US" altLang="zh-CN" sz="3200" dirty="0" smtClean="0"/>
              <a:t>)</a:t>
            </a:r>
            <a:endParaRPr lang="zh-CN" altLang="en-US" sz="3200" dirty="0"/>
          </a:p>
        </p:txBody>
      </p:sp>
      <p:sp>
        <p:nvSpPr>
          <p:cNvPr id="6" name="下箭头 5"/>
          <p:cNvSpPr/>
          <p:nvPr/>
        </p:nvSpPr>
        <p:spPr>
          <a:xfrm>
            <a:off x="1632857" y="2830408"/>
            <a:ext cx="130629" cy="511628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      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1094480" y="3385701"/>
            <a:ext cx="120738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 smtClean="0"/>
              <a:t>f(</a:t>
            </a:r>
            <a:r>
              <a:rPr lang="en-US" altLang="zh-CN" sz="3200" dirty="0" err="1" smtClean="0"/>
              <a:t>m,n</a:t>
            </a:r>
            <a:r>
              <a:rPr lang="en-US" altLang="zh-CN" sz="3200" dirty="0" smtClean="0"/>
              <a:t>)</a:t>
            </a:r>
            <a:endParaRPr lang="en-US" altLang="zh-CN" sz="3200" dirty="0"/>
          </a:p>
        </p:txBody>
      </p:sp>
      <p:sp>
        <p:nvSpPr>
          <p:cNvPr id="8" name="左大括号 7"/>
          <p:cNvSpPr/>
          <p:nvPr/>
        </p:nvSpPr>
        <p:spPr>
          <a:xfrm>
            <a:off x="2471057" y="3342036"/>
            <a:ext cx="576943" cy="1284393"/>
          </a:xfrm>
          <a:prstGeom prst="leftBr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048000" y="3124091"/>
            <a:ext cx="106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取样</a:t>
            </a:r>
            <a:endParaRPr lang="zh-CN" altLang="en-US" sz="2800" dirty="0"/>
          </a:p>
        </p:txBody>
      </p:sp>
      <p:sp>
        <p:nvSpPr>
          <p:cNvPr id="10" name="文本框 9"/>
          <p:cNvSpPr txBox="1"/>
          <p:nvPr/>
        </p:nvSpPr>
        <p:spPr>
          <a:xfrm>
            <a:off x="3074748" y="4364819"/>
            <a:ext cx="106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量化</a:t>
            </a:r>
          </a:p>
        </p:txBody>
      </p:sp>
    </p:spTree>
    <p:extLst>
      <p:ext uri="{BB962C8B-B14F-4D97-AF65-F5344CB8AC3E}">
        <p14:creationId xmlns:p14="http://schemas.microsoft.com/office/powerpoint/2010/main" val="58054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JPEG</a:t>
            </a:r>
            <a:r>
              <a:rPr lang="zh-CN" altLang="en-US" dirty="0" smtClean="0"/>
              <a:t>压缩基础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3200" dirty="0" smtClean="0"/>
              <a:t>（</a:t>
            </a:r>
            <a:r>
              <a:rPr lang="en-US" altLang="zh-CN" sz="3200" dirty="0" smtClean="0"/>
              <a:t>1</a:t>
            </a:r>
            <a:r>
              <a:rPr lang="zh-CN" altLang="en-US" sz="3200" dirty="0" smtClean="0"/>
              <a:t>）图像分割</a:t>
            </a:r>
            <a:endParaRPr lang="en-US" altLang="zh-CN" sz="3200" dirty="0" smtClean="0"/>
          </a:p>
          <a:p>
            <a:pPr marL="0" indent="0">
              <a:buNone/>
            </a:pPr>
            <a:r>
              <a:rPr lang="en-US" altLang="zh-CN" sz="3200" dirty="0" smtClean="0"/>
              <a:t>    </a:t>
            </a:r>
            <a:endParaRPr lang="zh-CN" altLang="en-US" sz="3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3288" y="1446057"/>
            <a:ext cx="6511092" cy="4730906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034143" y="2942549"/>
            <a:ext cx="476794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图像被分割成大小为</a:t>
            </a:r>
            <a:r>
              <a:rPr lang="en-US" altLang="zh-CN" sz="2400" dirty="0" smtClean="0"/>
              <a:t>8X8</a:t>
            </a:r>
            <a:r>
              <a:rPr lang="zh-CN" altLang="en-US" sz="2400" dirty="0" smtClean="0"/>
              <a:t>的小块；</a:t>
            </a:r>
            <a:endParaRPr lang="en-US" altLang="zh-CN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每个小块都有</a:t>
            </a:r>
            <a:r>
              <a:rPr lang="en-US" altLang="zh-CN" sz="2400" dirty="0" smtClean="0"/>
              <a:t>64</a:t>
            </a:r>
            <a:r>
              <a:rPr lang="zh-CN" altLang="en-US" sz="2400" dirty="0" smtClean="0"/>
              <a:t>个像素；</a:t>
            </a:r>
            <a:endParaRPr lang="en-US" altLang="zh-CN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这些小块在整个压缩过程中都是单独被处理的；</a:t>
            </a:r>
            <a:endParaRPr lang="en-US" altLang="zh-CN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 err="1" smtClean="0"/>
              <a:t>b</a:t>
            </a:r>
            <a:r>
              <a:rPr lang="en-US" altLang="zh-CN" sz="2400" baseline="-25000" dirty="0" err="1" smtClean="0"/>
              <a:t>ij</a:t>
            </a:r>
            <a:r>
              <a:rPr lang="en-US" altLang="zh-CN" sz="2400" dirty="0" smtClean="0"/>
              <a:t> ,</a:t>
            </a:r>
            <a:r>
              <a:rPr lang="en-US" altLang="zh-CN" sz="2400" dirty="0" err="1" smtClean="0"/>
              <a:t>i,j</a:t>
            </a:r>
            <a:r>
              <a:rPr lang="en-US" altLang="zh-CN" sz="2400" dirty="0" smtClean="0"/>
              <a:t>=0…7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47689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JPEG</a:t>
            </a:r>
            <a:r>
              <a:rPr lang="zh-CN" altLang="en-US" dirty="0" smtClean="0"/>
              <a:t>压缩基础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3200" dirty="0" smtClean="0"/>
              <a:t>（</a:t>
            </a:r>
            <a:r>
              <a:rPr lang="en-US" altLang="zh-CN" sz="3200" dirty="0"/>
              <a:t>2</a:t>
            </a:r>
            <a:r>
              <a:rPr lang="zh-CN" altLang="en-US" sz="3200" dirty="0" smtClean="0"/>
              <a:t>）离散余弦变换（</a:t>
            </a:r>
            <a:r>
              <a:rPr lang="en-US" altLang="zh-CN" sz="3200" dirty="0" smtClean="0"/>
              <a:t>DCT</a:t>
            </a:r>
            <a:r>
              <a:rPr lang="zh-CN" altLang="en-US" sz="3200" dirty="0"/>
              <a:t>变换</a:t>
            </a:r>
            <a:r>
              <a:rPr lang="zh-CN" altLang="en-US" sz="3200" dirty="0" smtClean="0"/>
              <a:t>）</a:t>
            </a:r>
            <a:endParaRPr lang="zh-CN" altLang="en-US" sz="3200" dirty="0"/>
          </a:p>
        </p:txBody>
      </p:sp>
      <p:sp>
        <p:nvSpPr>
          <p:cNvPr id="5" name="矩形 4"/>
          <p:cNvSpPr/>
          <p:nvPr/>
        </p:nvSpPr>
        <p:spPr>
          <a:xfrm>
            <a:off x="1034143" y="2942549"/>
            <a:ext cx="939437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DCT</a:t>
            </a:r>
            <a:r>
              <a:rPr lang="zh-CN" altLang="en-US" sz="2400" dirty="0" smtClean="0"/>
              <a:t>将信号从时域到频域的变换，变换结果没有复数，全是实数。</a:t>
            </a:r>
            <a:endParaRPr lang="en-US" altLang="zh-CN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每</a:t>
            </a:r>
            <a:r>
              <a:rPr lang="en-US" altLang="zh-CN" sz="2400" dirty="0" smtClean="0"/>
              <a:t>8x8</a:t>
            </a:r>
            <a:r>
              <a:rPr lang="zh-CN" altLang="en-US" sz="2400" dirty="0" smtClean="0"/>
              <a:t>个原始像素</a:t>
            </a:r>
            <a:r>
              <a:rPr lang="en-US" altLang="zh-CN" sz="2400" dirty="0" err="1" smtClean="0"/>
              <a:t>b</a:t>
            </a:r>
            <a:r>
              <a:rPr lang="en-US" altLang="zh-CN" sz="2400" baseline="-25000" dirty="0" err="1" smtClean="0"/>
              <a:t>ij</a:t>
            </a:r>
            <a:r>
              <a:rPr lang="zh-CN" altLang="en-US" sz="2400" dirty="0" smtClean="0"/>
              <a:t>都变成了另外</a:t>
            </a:r>
            <a:r>
              <a:rPr lang="en-US" altLang="zh-CN" sz="2400" dirty="0" smtClean="0"/>
              <a:t>8x8</a:t>
            </a:r>
            <a:r>
              <a:rPr lang="zh-CN" altLang="en-US" sz="2400" dirty="0" smtClean="0"/>
              <a:t>个数字</a:t>
            </a:r>
            <a:r>
              <a:rPr lang="en-US" altLang="zh-CN" sz="2400" dirty="0" err="1" smtClean="0"/>
              <a:t>d</a:t>
            </a:r>
            <a:r>
              <a:rPr lang="en-US" altLang="zh-CN" sz="2400" baseline="-25000" dirty="0" err="1" smtClean="0"/>
              <a:t>ij</a:t>
            </a:r>
            <a:r>
              <a:rPr lang="zh-CN" altLang="en-US" sz="2400" dirty="0" smtClean="0"/>
              <a:t>，</a:t>
            </a:r>
            <a:r>
              <a:rPr lang="en-US" altLang="zh-CN" sz="2400" dirty="0" err="1" smtClean="0"/>
              <a:t>i,j</a:t>
            </a:r>
            <a:r>
              <a:rPr lang="en-US" altLang="zh-CN" sz="2400" dirty="0" smtClean="0"/>
              <a:t>=0…7</a:t>
            </a:r>
            <a:r>
              <a:rPr lang="zh-CN" altLang="en-US" sz="2400" dirty="0" smtClean="0"/>
              <a:t>，称为</a:t>
            </a:r>
            <a:r>
              <a:rPr lang="en-US" altLang="zh-CN" sz="2400" dirty="0" smtClean="0"/>
              <a:t>DCT</a:t>
            </a:r>
            <a:r>
              <a:rPr lang="zh-CN" altLang="en-US" sz="2400" dirty="0" smtClean="0"/>
              <a:t>系数。</a:t>
            </a:r>
            <a:endParaRPr lang="en-US" altLang="zh-CN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其中</a:t>
            </a:r>
            <a:r>
              <a:rPr lang="en-US" altLang="zh-CN" sz="2400" dirty="0" smtClean="0"/>
              <a:t>d</a:t>
            </a:r>
            <a:r>
              <a:rPr lang="en-US" altLang="zh-CN" sz="2400" baseline="-25000" dirty="0" smtClean="0"/>
              <a:t>00</a:t>
            </a:r>
            <a:r>
              <a:rPr lang="zh-CN" altLang="en-US" sz="2400" dirty="0" smtClean="0"/>
              <a:t>是直流系数，其余是交流系数，低频部分集中在每个</a:t>
            </a:r>
            <a:r>
              <a:rPr lang="en-US" altLang="zh-CN" sz="2400" dirty="0" smtClean="0"/>
              <a:t>8x8</a:t>
            </a:r>
            <a:r>
              <a:rPr lang="zh-CN" altLang="en-US" sz="2400" dirty="0" smtClean="0"/>
              <a:t>块的左上角，高频部分在右下角。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641141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JPEG</a:t>
            </a:r>
            <a:r>
              <a:rPr lang="zh-CN" altLang="en-US" dirty="0" smtClean="0"/>
              <a:t>压缩基础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zh-CN" altLang="en-US" sz="3200" dirty="0" smtClean="0"/>
                  <a:t>（</a:t>
                </a:r>
                <a:r>
                  <a:rPr lang="en-US" altLang="zh-CN" sz="3200" dirty="0" smtClean="0"/>
                  <a:t>3</a:t>
                </a:r>
                <a:r>
                  <a:rPr lang="zh-CN" altLang="en-US" sz="3200" dirty="0" smtClean="0"/>
                  <a:t>）量化</a:t>
                </a:r>
                <a:endParaRPr lang="en-US" altLang="zh-CN" sz="3200" dirty="0" smtClean="0"/>
              </a:p>
              <a:p>
                <a:pPr marL="0" indent="0">
                  <a:buNone/>
                </a:pPr>
                <a:r>
                  <a:rPr lang="en-US" altLang="zh-CN" sz="2400" dirty="0" smtClean="0"/>
                  <a:t>    </a:t>
                </a:r>
                <a:r>
                  <a:rPr lang="en-US" altLang="zh-CN" sz="2400" dirty="0" err="1" smtClean="0">
                    <a:solidFill>
                      <a:srgbClr val="FF0000"/>
                    </a:solidFill>
                  </a:rPr>
                  <a:t>Q</a:t>
                </a:r>
                <a:r>
                  <a:rPr lang="en-US" altLang="zh-CN" sz="2400" baseline="-25000" dirty="0" err="1" smtClean="0">
                    <a:solidFill>
                      <a:srgbClr val="FF0000"/>
                    </a:solidFill>
                  </a:rPr>
                  <a:t>ij</a:t>
                </a:r>
                <a:r>
                  <a:rPr lang="zh-CN" altLang="en-US" sz="2400" dirty="0" smtClean="0"/>
                  <a:t>量化矩阵，</a:t>
                </a:r>
                <a:r>
                  <a:rPr lang="en-US" altLang="zh-CN" sz="2400" dirty="0" err="1" smtClean="0"/>
                  <a:t>i,j</a:t>
                </a:r>
                <a:r>
                  <a:rPr lang="en-US" altLang="zh-CN" sz="2400" dirty="0" smtClean="0"/>
                  <a:t>=0…7</a:t>
                </a:r>
                <a:r>
                  <a:rPr lang="zh-CN" altLang="en-US" sz="2400" dirty="0" smtClean="0"/>
                  <a:t>。</a:t>
                </a:r>
                <a:endParaRPr lang="en-US" altLang="zh-CN" sz="2400" dirty="0" smtClean="0"/>
              </a:p>
              <a:p>
                <a:pPr marL="0" indent="0">
                  <a:buNone/>
                </a:pPr>
                <a:r>
                  <a:rPr lang="en-US" altLang="zh-CN" sz="2400" dirty="0"/>
                  <a:t> </a:t>
                </a:r>
                <a:r>
                  <a:rPr lang="en-US" altLang="zh-CN" sz="2400" dirty="0" smtClean="0"/>
                  <a:t>   </a:t>
                </a:r>
                <a:r>
                  <a:rPr lang="zh-CN" altLang="en-US" sz="2400" dirty="0" smtClean="0">
                    <a:solidFill>
                      <a:srgbClr val="FF0000"/>
                    </a:solidFill>
                  </a:rPr>
                  <a:t>量化方法：</a:t>
                </a:r>
                <a:r>
                  <a:rPr lang="zh-CN" altLang="en-US" sz="2400" dirty="0" smtClean="0"/>
                  <a:t>用像素值</a:t>
                </a:r>
                <a:r>
                  <a:rPr lang="en-US" altLang="zh-CN" sz="2400" dirty="0" smtClean="0"/>
                  <a:t>÷</a:t>
                </a:r>
                <a:r>
                  <a:rPr lang="zh-CN" altLang="en-US" sz="2400" dirty="0" smtClean="0"/>
                  <a:t>量化矩阵，得到的数值</a:t>
                </a:r>
                <a:r>
                  <a:rPr lang="zh-CN" altLang="en-US" sz="2400" dirty="0" smtClean="0">
                    <a:solidFill>
                      <a:schemeClr val="accent6">
                        <a:lumMod val="50000"/>
                      </a:schemeClr>
                    </a:solidFill>
                  </a:rPr>
                  <a:t>近似到整数</a:t>
                </a:r>
                <a:r>
                  <a:rPr lang="zh-CN" altLang="en-US" sz="2400" dirty="0" smtClean="0"/>
                  <a:t>。</a:t>
                </a:r>
                <a:endParaRPr lang="en-US" altLang="zh-CN" sz="2400" dirty="0" smtClean="0"/>
              </a:p>
              <a:p>
                <a:pPr marL="0" indent="0">
                  <a:buNone/>
                </a:pPr>
                <a:r>
                  <a:rPr lang="en-US" altLang="zh-CN" sz="2400" dirty="0"/>
                  <a:t> </a:t>
                </a:r>
                <a:r>
                  <a:rPr lang="en-US" altLang="zh-CN" sz="2400" dirty="0" smtClean="0"/>
                  <a:t>    </a:t>
                </a:r>
              </a:p>
              <a:p>
                <a:pPr marL="0" indent="0">
                  <a:buNone/>
                </a:pPr>
                <a:r>
                  <a:rPr lang="en-US" altLang="zh-CN" sz="2400" dirty="0"/>
                  <a:t> </a:t>
                </a:r>
                <a:r>
                  <a:rPr lang="en-US" altLang="zh-CN" sz="2400" dirty="0" smtClean="0"/>
                  <a:t>    </a:t>
                </a:r>
                <a:r>
                  <a:rPr lang="en-US" altLang="zh-CN" sz="2400" dirty="0" err="1" smtClean="0"/>
                  <a:t>D</a:t>
                </a:r>
                <a:r>
                  <a:rPr lang="en-US" altLang="zh-CN" sz="2400" baseline="-25000" dirty="0" err="1" smtClean="0"/>
                  <a:t>ij</a:t>
                </a:r>
                <a:r>
                  <a:rPr lang="en-US" altLang="zh-CN" sz="2400" dirty="0" smtClean="0"/>
                  <a:t> = round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b="0" i="1" smtClean="0">
                            <a:latin typeface="Cambria Math"/>
                          </a:rPr>
                          <m:t>      </m:t>
                        </m:r>
                      </m:e>
                    </m:d>
                  </m:oMath>
                </a14:m>
                <a:endParaRPr lang="en-US" altLang="zh-CN" sz="2400" dirty="0" smtClean="0"/>
              </a:p>
              <a:p>
                <a:pPr marL="0" indent="0">
                  <a:buNone/>
                </a:pPr>
                <a:endParaRPr lang="en-US" altLang="zh-CN" sz="2400" dirty="0"/>
              </a:p>
              <a:p>
                <a:pPr marL="0" indent="0">
                  <a:buNone/>
                </a:pPr>
                <a:r>
                  <a:rPr lang="en-US" altLang="zh-CN" sz="2400" dirty="0" smtClean="0"/>
                  <a:t>   (</a:t>
                </a:r>
                <a:r>
                  <a:rPr lang="en-US" altLang="zh-CN" sz="2400" dirty="0" err="1" smtClean="0"/>
                  <a:t>i,j</a:t>
                </a:r>
                <a:r>
                  <a:rPr lang="en-US" altLang="zh-CN" sz="2400" dirty="0" smtClean="0"/>
                  <a:t>)spatial </a:t>
                </a:r>
                <a:r>
                  <a:rPr lang="en-US" altLang="zh-CN" sz="2400" dirty="0"/>
                  <a:t>frequency (or </a:t>
                </a:r>
                <a:r>
                  <a:rPr lang="en-US" altLang="zh-CN" sz="2400" dirty="0" smtClean="0"/>
                  <a:t>mode</a:t>
                </a:r>
                <a:r>
                  <a:rPr lang="en-US" altLang="zh-CN" sz="2400" dirty="0"/>
                  <a:t>)</a:t>
                </a:r>
                <a:endParaRPr lang="en-US" altLang="zh-CN" sz="2400" dirty="0" smtClean="0"/>
              </a:p>
              <a:p>
                <a:pPr marL="0" indent="0">
                  <a:buNone/>
                </a:pPr>
                <a:endParaRPr lang="en-US" altLang="zh-CN" sz="3200" dirty="0" smtClean="0"/>
              </a:p>
              <a:p>
                <a:pPr marL="0" indent="0">
                  <a:buNone/>
                </a:pPr>
                <a:endParaRPr lang="en-US" altLang="zh-CN" sz="3200" dirty="0" smtClean="0"/>
              </a:p>
              <a:p>
                <a:pPr marL="0" indent="0">
                  <a:buNone/>
                </a:pPr>
                <a:endParaRPr lang="zh-CN" altLang="en-US" sz="32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l="-1507" t="-364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2643517" y="3499666"/>
                <a:ext cx="9394371" cy="8577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b="0" i="1" smtClean="0">
                              <a:latin typeface="Cambria Math"/>
                            </a:rPr>
                            <m:t>𝑑</m:t>
                          </m:r>
                          <m:r>
                            <a:rPr lang="en-US" altLang="zh-CN" sz="2400" b="0" i="1" baseline="-25000" smtClean="0">
                              <a:latin typeface="Cambria Math"/>
                            </a:rPr>
                            <m:t>𝑖𝑗</m:t>
                          </m:r>
                        </m:num>
                        <m:den>
                          <m:r>
                            <a:rPr lang="en-US" altLang="zh-CN" sz="2400" b="0" i="1" smtClean="0">
                              <a:latin typeface="Cambria Math"/>
                            </a:rPr>
                            <m:t>𝑄</m:t>
                          </m:r>
                          <m:r>
                            <m:rPr>
                              <m:sty m:val="p"/>
                            </m:rPr>
                            <a:rPr lang="en-US" altLang="zh-CN" sz="2400" i="1" baseline="-25000">
                              <a:latin typeface="Cambria Math"/>
                            </a:rPr>
                            <m:t>ij</m:t>
                          </m:r>
                        </m:den>
                      </m:f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3517" y="3499666"/>
                <a:ext cx="9394371" cy="857799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30941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JPEG</a:t>
            </a:r>
            <a:r>
              <a:rPr lang="zh-CN" altLang="en-US" dirty="0" smtClean="0"/>
              <a:t>压缩基础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3200" dirty="0" smtClean="0"/>
              <a:t>（</a:t>
            </a:r>
            <a:r>
              <a:rPr lang="en-US" altLang="zh-CN" sz="3200" dirty="0" smtClean="0"/>
              <a:t>3</a:t>
            </a:r>
            <a:r>
              <a:rPr lang="zh-CN" altLang="en-US" sz="3200" dirty="0" smtClean="0"/>
              <a:t>）量化</a:t>
            </a:r>
            <a:endParaRPr lang="en-US" altLang="zh-CN" sz="3200" dirty="0" smtClean="0"/>
          </a:p>
          <a:p>
            <a:pPr marL="0" indent="0">
              <a:buNone/>
            </a:pPr>
            <a:endParaRPr lang="en-US" altLang="zh-CN" sz="3200" dirty="0" smtClean="0"/>
          </a:p>
          <a:p>
            <a:pPr marL="0" indent="0">
              <a:buNone/>
            </a:pPr>
            <a:endParaRPr lang="en-US" altLang="zh-CN" sz="3200" dirty="0" smtClean="0"/>
          </a:p>
          <a:p>
            <a:pPr marL="0" indent="0">
              <a:buNone/>
            </a:pPr>
            <a:endParaRPr lang="zh-CN" alt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2643517" y="3499666"/>
                <a:ext cx="9394371" cy="8577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b="0" i="1" smtClean="0">
                              <a:latin typeface="Cambria Math"/>
                            </a:rPr>
                            <m:t>𝑑</m:t>
                          </m:r>
                          <m:r>
                            <a:rPr lang="en-US" altLang="zh-CN" sz="2400" b="0" i="1" baseline="-25000" smtClean="0">
                              <a:latin typeface="Cambria Math"/>
                            </a:rPr>
                            <m:t>𝑖𝑗</m:t>
                          </m:r>
                        </m:num>
                        <m:den>
                          <m:r>
                            <a:rPr lang="en-US" altLang="zh-CN" sz="2400" b="0" i="1" smtClean="0">
                              <a:latin typeface="Cambria Math"/>
                            </a:rPr>
                            <m:t>𝑄</m:t>
                          </m:r>
                          <m:r>
                            <m:rPr>
                              <m:sty m:val="p"/>
                            </m:rPr>
                            <a:rPr lang="en-US" altLang="zh-CN" sz="2400" i="1" baseline="-25000">
                              <a:latin typeface="Cambria Math"/>
                            </a:rPr>
                            <m:t>ij</m:t>
                          </m:r>
                        </m:den>
                      </m:f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3517" y="3499666"/>
                <a:ext cx="9394371" cy="857799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3121" y="2280864"/>
            <a:ext cx="7818593" cy="3626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53794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610</TotalTime>
  <Words>1680</Words>
  <Application>Microsoft Office PowerPoint</Application>
  <PresentationFormat>宽屏</PresentationFormat>
  <Paragraphs>186</Paragraphs>
  <Slides>25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1" baseType="lpstr">
      <vt:lpstr>宋体</vt:lpstr>
      <vt:lpstr>Arial</vt:lpstr>
      <vt:lpstr>Calibri</vt:lpstr>
      <vt:lpstr>Calibri Light</vt:lpstr>
      <vt:lpstr>Cambria Math</vt:lpstr>
      <vt:lpstr>Office 主题</vt:lpstr>
      <vt:lpstr>JPEG双压缩</vt:lpstr>
      <vt:lpstr>图像压缩</vt:lpstr>
      <vt:lpstr>图像压缩</vt:lpstr>
      <vt:lpstr>图像压缩</vt:lpstr>
      <vt:lpstr>JPEG压缩基础</vt:lpstr>
      <vt:lpstr>JPEG压缩基础</vt:lpstr>
      <vt:lpstr>JPEG压缩基础</vt:lpstr>
      <vt:lpstr>JPEG压缩基础</vt:lpstr>
      <vt:lpstr>JPEG压缩基础</vt:lpstr>
      <vt:lpstr>JPEG压缩基础</vt:lpstr>
      <vt:lpstr>JPEG压缩基础</vt:lpstr>
      <vt:lpstr>JPEG压缩基础</vt:lpstr>
      <vt:lpstr>双压缩痕迹</vt:lpstr>
      <vt:lpstr>Detection of Double-Compression in JPEG Images for Applications in Steganography </vt:lpstr>
      <vt:lpstr>Estimation of Primary Quantization Matrix in Double Compressed JPEG Images</vt:lpstr>
      <vt:lpstr>PowerPoint 演示文稿</vt:lpstr>
      <vt:lpstr>双压缩痕迹——Qij1=Qij2</vt:lpstr>
      <vt:lpstr>双压缩痕迹——Qij1&gt;Qij2</vt:lpstr>
      <vt:lpstr>双压缩痕迹</vt:lpstr>
      <vt:lpstr>双压缩痕迹——Qij1&gt;Qij2</vt:lpstr>
      <vt:lpstr>双压缩痕迹——Qij1&gt;Qij2</vt:lpstr>
      <vt:lpstr>双压缩痕迹——Qij1&gt;Qij2</vt:lpstr>
      <vt:lpstr>双压缩痕迹——Qij1&gt;Qij2</vt:lpstr>
      <vt:lpstr>双压缩痕迹——Qij1&lt;Qij2（Qij2不能被Qij1整除）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zhang</dc:creator>
  <cp:lastModifiedBy>zhang</cp:lastModifiedBy>
  <cp:revision>37</cp:revision>
  <dcterms:created xsi:type="dcterms:W3CDTF">2018-11-17T03:12:42Z</dcterms:created>
  <dcterms:modified xsi:type="dcterms:W3CDTF">2018-12-13T03:07:36Z</dcterms:modified>
</cp:coreProperties>
</file>

<file path=docProps/thumbnail.jpeg>
</file>